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sldIdLst>
    <p:sldId id="256" r:id="rId5"/>
    <p:sldId id="308" r:id="rId6"/>
    <p:sldId id="279" r:id="rId7"/>
    <p:sldId id="309" r:id="rId8"/>
    <p:sldId id="280" r:id="rId9"/>
    <p:sldId id="257" r:id="rId10"/>
    <p:sldId id="281" r:id="rId11"/>
    <p:sldId id="282" r:id="rId12"/>
    <p:sldId id="293" r:id="rId13"/>
    <p:sldId id="294" r:id="rId14"/>
    <p:sldId id="295" r:id="rId15"/>
    <p:sldId id="296" r:id="rId16"/>
    <p:sldId id="297" r:id="rId17"/>
    <p:sldId id="291" r:id="rId18"/>
    <p:sldId id="292" r:id="rId19"/>
    <p:sldId id="298" r:id="rId20"/>
    <p:sldId id="307" r:id="rId21"/>
    <p:sldId id="299" r:id="rId22"/>
    <p:sldId id="310" r:id="rId23"/>
    <p:sldId id="300" r:id="rId24"/>
    <p:sldId id="301" r:id="rId25"/>
    <p:sldId id="302" r:id="rId26"/>
    <p:sldId id="303" r:id="rId27"/>
    <p:sldId id="311" r:id="rId28"/>
    <p:sldId id="304" r:id="rId29"/>
    <p:sldId id="306" r:id="rId30"/>
    <p:sldId id="305"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30" r:id="rId47"/>
    <p:sldId id="331" r:id="rId48"/>
    <p:sldId id="333" r:id="rId49"/>
    <p:sldId id="332" r:id="rId50"/>
    <p:sldId id="334" r:id="rId51"/>
    <p:sldId id="335" r:id="rId52"/>
    <p:sldId id="336" r:id="rId53"/>
    <p:sldId id="337" r:id="rId54"/>
    <p:sldId id="341" r:id="rId55"/>
    <p:sldId id="342" r:id="rId56"/>
    <p:sldId id="343" r:id="rId57"/>
    <p:sldId id="344" r:id="rId58"/>
    <p:sldId id="283" r:id="rId59"/>
    <p:sldId id="329" r:id="rId60"/>
    <p:sldId id="327" r:id="rId61"/>
    <p:sldId id="328" r:id="rId62"/>
    <p:sldId id="338" r:id="rId63"/>
    <p:sldId id="339" r:id="rId64"/>
    <p:sldId id="340" r:id="rId65"/>
    <p:sldId id="345" r:id="rId66"/>
    <p:sldId id="348" r:id="rId67"/>
    <p:sldId id="346" r:id="rId68"/>
    <p:sldId id="347" r:id="rId69"/>
    <p:sldId id="350" r:id="rId70"/>
    <p:sldId id="349" r:id="rId71"/>
    <p:sldId id="352" r:id="rId72"/>
    <p:sldId id="351" r:id="rId73"/>
    <p:sldId id="353" r:id="rId74"/>
    <p:sldId id="354" r:id="rId75"/>
    <p:sldId id="356" r:id="rId76"/>
    <p:sldId id="357" r:id="rId77"/>
    <p:sldId id="358" r:id="rId78"/>
    <p:sldId id="359" r:id="rId79"/>
    <p:sldId id="360" r:id="rId80"/>
    <p:sldId id="362" r:id="rId81"/>
    <p:sldId id="363" r:id="rId82"/>
    <p:sldId id="361" r:id="rId83"/>
    <p:sldId id="364" r:id="rId84"/>
    <p:sldId id="366" r:id="rId85"/>
    <p:sldId id="368" r:id="rId86"/>
    <p:sldId id="369" r:id="rId87"/>
    <p:sldId id="370" r:id="rId88"/>
    <p:sldId id="371" r:id="rId89"/>
    <p:sldId id="372" r:id="rId90"/>
    <p:sldId id="373" r:id="rId91"/>
    <p:sldId id="374" r:id="rId92"/>
    <p:sldId id="375" r:id="rId93"/>
    <p:sldId id="376"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B7B97-604D-409A-A2A6-120D9821507D}" v="5" dt="2021-02-13T03:02:11.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IL SHAH2 - 70362019053" userId="S::romil.shah2@svkmmumbai.onmicrosoft.com::ad0619d6-346f-4e2c-a857-cfc8b5c4cc59" providerId="AD" clId="Web-{56BB7B97-604D-409A-A2A6-120D9821507D}"/>
    <pc:docChg chg="modSld">
      <pc:chgData name="ROMIL SHAH2 - 70362019053" userId="S::romil.shah2@svkmmumbai.onmicrosoft.com::ad0619d6-346f-4e2c-a857-cfc8b5c4cc59" providerId="AD" clId="Web-{56BB7B97-604D-409A-A2A6-120D9821507D}" dt="2021-02-13T03:02:09.543" v="2" actId="20577"/>
      <pc:docMkLst>
        <pc:docMk/>
      </pc:docMkLst>
      <pc:sldChg chg="modSp">
        <pc:chgData name="ROMIL SHAH2 - 70362019053" userId="S::romil.shah2@svkmmumbai.onmicrosoft.com::ad0619d6-346f-4e2c-a857-cfc8b5c4cc59" providerId="AD" clId="Web-{56BB7B97-604D-409A-A2A6-120D9821507D}" dt="2021-02-13T03:02:09.543" v="2" actId="20577"/>
        <pc:sldMkLst>
          <pc:docMk/>
          <pc:sldMk cId="0" sldId="307"/>
        </pc:sldMkLst>
        <pc:spChg chg="mod">
          <ac:chgData name="ROMIL SHAH2 - 70362019053" userId="S::romil.shah2@svkmmumbai.onmicrosoft.com::ad0619d6-346f-4e2c-a857-cfc8b5c4cc59" providerId="AD" clId="Web-{56BB7B97-604D-409A-A2A6-120D9821507D}" dt="2021-02-13T03:02:09.543" v="2" actId="20577"/>
          <ac:spMkLst>
            <pc:docMk/>
            <pc:sldMk cId="0" sldId="307"/>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A102F-CC6E-4AF8-AFF0-2E2A7A93B41A}" type="datetimeFigureOut">
              <a:rPr lang="en-US" smtClean="0"/>
              <a:pPr/>
              <a:t>2/12/2021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6EDFAA-ED4D-408D-AA8C-68ACAD22A20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76EDFAA-ED4D-408D-AA8C-68ACAD22A207}" type="slidenum">
              <a:rPr lang="en-IN" smtClean="0"/>
              <a:pPr/>
              <a:t>48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2340B47-AF5F-4B00-AC14-80E4546B6F0C}" type="datetimeFigureOut">
              <a:rPr lang="en-US" smtClean="0"/>
              <a:pPr/>
              <a:t>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340B47-AF5F-4B00-AC14-80E4546B6F0C}" type="datetimeFigureOut">
              <a:rPr lang="en-US" smtClean="0"/>
              <a:pPr/>
              <a:t>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340B47-AF5F-4B00-AC14-80E4546B6F0C}" type="datetimeFigureOut">
              <a:rPr lang="en-US" smtClean="0"/>
              <a:pPr/>
              <a:t>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340B47-AF5F-4B00-AC14-80E4546B6F0C}" type="datetimeFigureOut">
              <a:rPr lang="en-US" smtClean="0"/>
              <a:pPr/>
              <a:t>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340B47-AF5F-4B00-AC14-80E4546B6F0C}" type="datetimeFigureOut">
              <a:rPr lang="en-US" smtClean="0"/>
              <a:pPr/>
              <a:t>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2340B47-AF5F-4B00-AC14-80E4546B6F0C}" type="datetimeFigureOut">
              <a:rPr lang="en-US" smtClean="0"/>
              <a:pPr/>
              <a:t>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2340B47-AF5F-4B00-AC14-80E4546B6F0C}" type="datetimeFigureOut">
              <a:rPr lang="en-US" smtClean="0"/>
              <a:pPr/>
              <a:t>2/12/2021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2340B47-AF5F-4B00-AC14-80E4546B6F0C}" type="datetimeFigureOut">
              <a:rPr lang="en-US" smtClean="0"/>
              <a:pPr/>
              <a:t>2/12/2021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40B47-AF5F-4B00-AC14-80E4546B6F0C}" type="datetimeFigureOut">
              <a:rPr lang="en-US" smtClean="0"/>
              <a:pPr/>
              <a:t>2/12/2021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340B47-AF5F-4B00-AC14-80E4546B6F0C}" type="datetimeFigureOut">
              <a:rPr lang="en-US" smtClean="0"/>
              <a:pPr/>
              <a:t>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340B47-AF5F-4B00-AC14-80E4546B6F0C}" type="datetimeFigureOut">
              <a:rPr lang="en-US" smtClean="0"/>
              <a:pPr/>
              <a:t>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539A1A-708B-41A0-9529-B0F3D393727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40B47-AF5F-4B00-AC14-80E4546B6F0C}" type="datetimeFigureOut">
              <a:rPr lang="en-US" smtClean="0"/>
              <a:pPr/>
              <a:t>2/12/2021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39A1A-708B-41A0-9529-B0F3D3937270}"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hyperlink" Target="https://www.youtube.com/watch?v=LQmHKl3oNu0" TargetMode="External"/><Relationship Id="rId3" Type="http://schemas.openxmlformats.org/officeDocument/2006/relationships/image" Target="../media/image4.jpeg"/><Relationship Id="rId7" Type="http://schemas.openxmlformats.org/officeDocument/2006/relationships/hyperlink" Target="https://www.youtube.com/watch?v=G62HrubdD6o"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youtube.com/watch?v=UPZ5FKEB02I" TargetMode="External"/><Relationship Id="rId5" Type="http://schemas.openxmlformats.org/officeDocument/2006/relationships/hyperlink" Target="https://www.youtube.com/watch?v=Ce-rrik4kT4" TargetMode="External"/><Relationship Id="rId4" Type="http://schemas.openxmlformats.org/officeDocument/2006/relationships/hyperlink" Target="https://www.youtube.com/watch?v=QHhnhqxB4E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https://link.springer.com/article/10.1007/s10531-010-9816-y"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hyperlink" Target="https://www.youtube.com/watch?v=14YInJGNwZc" TargetMode="Externa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a:srcRect/>
          <a:stretch>
            <a:fillRect/>
          </a:stretch>
        </p:blipFill>
        <p:spPr bwMode="auto">
          <a:xfrm>
            <a:off x="4671912" y="4500570"/>
            <a:ext cx="4472088" cy="2357430"/>
          </a:xfrm>
          <a:prstGeom prst="rect">
            <a:avLst/>
          </a:prstGeom>
          <a:noFill/>
        </p:spPr>
      </p:pic>
      <p:sp>
        <p:nvSpPr>
          <p:cNvPr id="4" name="Rectangle 3"/>
          <p:cNvSpPr/>
          <p:nvPr/>
        </p:nvSpPr>
        <p:spPr>
          <a:xfrm>
            <a:off x="214282" y="2500306"/>
            <a:ext cx="5715040" cy="1077218"/>
          </a:xfrm>
          <a:prstGeom prst="rect">
            <a:avLst/>
          </a:prstGeom>
        </p:spPr>
        <p:txBody>
          <a:bodyPr wrap="square">
            <a:spAutoFit/>
          </a:bodyPr>
          <a:lstStyle/>
          <a:p>
            <a:r>
              <a:rPr lang="en-IN" sz="3200" b="1" dirty="0">
                <a:latin typeface="Century Gothic" pitchFamily="34" charset="0"/>
              </a:rPr>
              <a:t>Essence of Indian Traditional Knowledge </a:t>
            </a:r>
          </a:p>
        </p:txBody>
      </p:sp>
      <p:pic>
        <p:nvPicPr>
          <p:cNvPr id="11272" name="Picture 8" descr="Traditional Knowledge Systems of India"/>
          <p:cNvPicPr>
            <a:picLocks noChangeAspect="1" noChangeArrowheads="1"/>
          </p:cNvPicPr>
          <p:nvPr/>
        </p:nvPicPr>
        <p:blipFill>
          <a:blip r:embed="rId3"/>
          <a:srcRect/>
          <a:stretch>
            <a:fillRect/>
          </a:stretch>
        </p:blipFill>
        <p:spPr bwMode="auto">
          <a:xfrm>
            <a:off x="5786446" y="214290"/>
            <a:ext cx="3171372" cy="2117647"/>
          </a:xfrm>
          <a:prstGeom prst="rect">
            <a:avLst/>
          </a:prstGeom>
          <a:noFill/>
        </p:spPr>
      </p:pic>
      <p:pic>
        <p:nvPicPr>
          <p:cNvPr id="9" name="Picture 4" descr="Chanakya Niti In Hindi Chanakya Niti For Success In Life Do Not Forget  These Three Things | Chanakya Niti: इन तीन कामों को भूलकर भी नहीं करना  चाहिए, मिलती है बदनामी, जानिए"/>
          <p:cNvPicPr>
            <a:picLocks noChangeAspect="1" noChangeArrowheads="1"/>
          </p:cNvPicPr>
          <p:nvPr/>
        </p:nvPicPr>
        <p:blipFill>
          <a:blip r:embed="rId4"/>
          <a:srcRect/>
          <a:stretch>
            <a:fillRect/>
          </a:stretch>
        </p:blipFill>
        <p:spPr bwMode="auto">
          <a:xfrm>
            <a:off x="5786446" y="2428868"/>
            <a:ext cx="3123747" cy="2342811"/>
          </a:xfrm>
          <a:prstGeom prst="rect">
            <a:avLst/>
          </a:prstGeom>
          <a:noFill/>
        </p:spPr>
      </p:pic>
      <p:sp>
        <p:nvSpPr>
          <p:cNvPr id="10" name="Rectangle 9"/>
          <p:cNvSpPr/>
          <p:nvPr/>
        </p:nvSpPr>
        <p:spPr>
          <a:xfrm>
            <a:off x="214282" y="3857628"/>
            <a:ext cx="5715040" cy="1200329"/>
          </a:xfrm>
          <a:prstGeom prst="rect">
            <a:avLst/>
          </a:prstGeom>
        </p:spPr>
        <p:txBody>
          <a:bodyPr wrap="square">
            <a:spAutoFit/>
          </a:bodyPr>
          <a:lstStyle/>
          <a:p>
            <a:r>
              <a:rPr lang="en-IN" sz="2400" b="1" dirty="0">
                <a:latin typeface="Century Gothic" pitchFamily="34" charset="0"/>
              </a:rPr>
              <a:t>Jay </a:t>
            </a:r>
            <a:r>
              <a:rPr lang="en-IN" sz="2400" b="1" dirty="0" err="1">
                <a:latin typeface="Century Gothic" pitchFamily="34" charset="0"/>
              </a:rPr>
              <a:t>Acharya</a:t>
            </a:r>
            <a:endParaRPr lang="en-IN" sz="2400" b="1" dirty="0">
              <a:latin typeface="Century Gothic" pitchFamily="34" charset="0"/>
            </a:endParaRPr>
          </a:p>
          <a:p>
            <a:r>
              <a:rPr lang="en-IN" sz="2400" b="1" dirty="0">
                <a:latin typeface="Century Gothic" pitchFamily="34" charset="0"/>
              </a:rPr>
              <a:t>B.E. (Prod)</a:t>
            </a:r>
          </a:p>
          <a:p>
            <a:r>
              <a:rPr lang="en-IN" sz="2400" b="1" dirty="0">
                <a:latin typeface="Century Gothic" pitchFamily="34" charset="0"/>
              </a:rPr>
              <a:t>MHRDM</a:t>
            </a:r>
          </a:p>
        </p:txBody>
      </p:sp>
      <p:pic>
        <p:nvPicPr>
          <p:cNvPr id="11" name="Picture 4" descr="How to Make the Copyright Symbol on Your Computer"/>
          <p:cNvPicPr>
            <a:picLocks noChangeAspect="1" noChangeArrowheads="1"/>
          </p:cNvPicPr>
          <p:nvPr/>
        </p:nvPicPr>
        <p:blipFill>
          <a:blip r:embed="rId5" cstate="print"/>
          <a:srcRect/>
          <a:stretch>
            <a:fillRect/>
          </a:stretch>
        </p:blipFill>
        <p:spPr bwMode="auto">
          <a:xfrm>
            <a:off x="0" y="6444351"/>
            <a:ext cx="328023" cy="235221"/>
          </a:xfrm>
          <a:prstGeom prst="rect">
            <a:avLst/>
          </a:prstGeom>
          <a:noFill/>
        </p:spPr>
      </p:pic>
      <p:sp>
        <p:nvSpPr>
          <p:cNvPr id="12" name="Rectangle 11"/>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4616648"/>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         Traditional knowledge in different sectors – 5 hrs</a:t>
            </a:r>
          </a:p>
          <a:p>
            <a:pPr algn="ctr"/>
            <a:endParaRPr lang="en-IN" sz="2400" dirty="0"/>
          </a:p>
          <a:p>
            <a:pPr>
              <a:buFont typeface="Arial" pitchFamily="34" charset="0"/>
              <a:buChar char="•"/>
            </a:pPr>
            <a:r>
              <a:rPr lang="en-IN" sz="2200" dirty="0">
                <a:latin typeface="Century Gothic" pitchFamily="34" charset="0"/>
              </a:rPr>
              <a:t> Traditional knowledge and engineering, </a:t>
            </a:r>
          </a:p>
          <a:p>
            <a:pPr>
              <a:buFont typeface="Arial" pitchFamily="34" charset="0"/>
              <a:buChar char="•"/>
            </a:pPr>
            <a:r>
              <a:rPr lang="en-IN" sz="2200" dirty="0">
                <a:latin typeface="Century Gothic" pitchFamily="34" charset="0"/>
              </a:rPr>
              <a:t> Traditional medicine system, </a:t>
            </a:r>
          </a:p>
          <a:p>
            <a:pPr>
              <a:buFont typeface="Arial" pitchFamily="34" charset="0"/>
              <a:buChar char="•"/>
            </a:pPr>
            <a:r>
              <a:rPr lang="en-IN" sz="2200" dirty="0">
                <a:latin typeface="Century Gothic" pitchFamily="34" charset="0"/>
              </a:rPr>
              <a:t> TK and biotechnology, </a:t>
            </a:r>
          </a:p>
          <a:p>
            <a:pPr>
              <a:buFont typeface="Arial" pitchFamily="34" charset="0"/>
              <a:buChar char="•"/>
            </a:pPr>
            <a:r>
              <a:rPr lang="en-IN" sz="2200" dirty="0">
                <a:latin typeface="Century Gothic" pitchFamily="34" charset="0"/>
              </a:rPr>
              <a:t> TK in agriculture, traditional societies depend on it for their food and healthcare needs, </a:t>
            </a:r>
          </a:p>
          <a:p>
            <a:pPr>
              <a:buFont typeface="Arial" pitchFamily="34" charset="0"/>
              <a:buChar char="•"/>
            </a:pPr>
            <a:r>
              <a:rPr lang="en-IN" sz="2200" dirty="0">
                <a:latin typeface="Century Gothic" pitchFamily="34" charset="0"/>
              </a:rPr>
              <a:t> Importance of conservation and sustainable development of environment, </a:t>
            </a:r>
          </a:p>
          <a:p>
            <a:pPr>
              <a:buFont typeface="Arial" pitchFamily="34" charset="0"/>
              <a:buChar char="•"/>
            </a:pPr>
            <a:r>
              <a:rPr lang="en-IN" sz="2200" dirty="0">
                <a:latin typeface="Century Gothic" pitchFamily="34" charset="0"/>
              </a:rPr>
              <a:t> Management of biodiversity, Food security of the country</a:t>
            </a:r>
          </a:p>
          <a:p>
            <a:pPr>
              <a:buFont typeface="Arial" pitchFamily="34" charset="0"/>
              <a:buChar char="•"/>
            </a:pPr>
            <a:r>
              <a:rPr lang="en-IN" sz="2200" dirty="0">
                <a:latin typeface="Century Gothic" pitchFamily="34" charset="0"/>
              </a:rPr>
              <a:t> Protection of TK.</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4154984"/>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Vedic mathematics – 5 hrs</a:t>
            </a:r>
          </a:p>
          <a:p>
            <a:pPr algn="ctr"/>
            <a:endParaRPr lang="en-IN" sz="2400" b="1" dirty="0">
              <a:latin typeface="Century Gothic" pitchFamily="34" charset="0"/>
            </a:endParaRPr>
          </a:p>
          <a:p>
            <a:pPr>
              <a:buFont typeface="Arial" pitchFamily="34" charset="0"/>
              <a:buChar char="•"/>
            </a:pPr>
            <a:r>
              <a:rPr lang="en-IN" sz="2400" dirty="0">
                <a:latin typeface="Century Gothic" pitchFamily="34" charset="0"/>
              </a:rPr>
              <a:t> Introduction, </a:t>
            </a:r>
          </a:p>
          <a:p>
            <a:pPr>
              <a:buFont typeface="Arial" pitchFamily="34" charset="0"/>
              <a:buChar char="•"/>
            </a:pPr>
            <a:r>
              <a:rPr lang="en-IN" sz="2400" dirty="0">
                <a:latin typeface="Century Gothic" pitchFamily="34" charset="0"/>
              </a:rPr>
              <a:t> subtraction, </a:t>
            </a:r>
          </a:p>
          <a:p>
            <a:pPr>
              <a:buFont typeface="Arial" pitchFamily="34" charset="0"/>
              <a:buChar char="•"/>
            </a:pPr>
            <a:r>
              <a:rPr lang="en-IN" sz="2400" dirty="0">
                <a:latin typeface="Century Gothic" pitchFamily="34" charset="0"/>
              </a:rPr>
              <a:t> multiplication, </a:t>
            </a:r>
          </a:p>
          <a:p>
            <a:pPr>
              <a:buFont typeface="Arial" pitchFamily="34" charset="0"/>
              <a:buChar char="•"/>
            </a:pPr>
            <a:r>
              <a:rPr lang="en-IN" sz="2400" dirty="0">
                <a:latin typeface="Century Gothic" pitchFamily="34" charset="0"/>
              </a:rPr>
              <a:t> division, </a:t>
            </a:r>
          </a:p>
          <a:p>
            <a:pPr>
              <a:buFont typeface="Arial" pitchFamily="34" charset="0"/>
              <a:buChar char="•"/>
            </a:pPr>
            <a:r>
              <a:rPr lang="en-IN" sz="2400" dirty="0">
                <a:latin typeface="Century Gothic" pitchFamily="34" charset="0"/>
              </a:rPr>
              <a:t> linear and quadratic equations, </a:t>
            </a:r>
          </a:p>
          <a:p>
            <a:pPr>
              <a:buFont typeface="Arial" pitchFamily="34" charset="0"/>
              <a:buChar char="•"/>
            </a:pPr>
            <a:r>
              <a:rPr lang="en-IN" sz="2400" dirty="0">
                <a:latin typeface="Century Gothic" pitchFamily="34" charset="0"/>
              </a:rPr>
              <a:t> simultaneous linear equations, </a:t>
            </a:r>
          </a:p>
          <a:p>
            <a:pPr>
              <a:buFont typeface="Arial" pitchFamily="34" charset="0"/>
              <a:buChar char="•"/>
            </a:pPr>
            <a:r>
              <a:rPr lang="en-IN" sz="2400" dirty="0">
                <a:latin typeface="Century Gothic" pitchFamily="34" charset="0"/>
              </a:rPr>
              <a:t> factorizations</a:t>
            </a:r>
            <a:endParaRPr lang="en-IN" sz="2200" dirty="0">
              <a:latin typeface="Century Gothic" pitchFamily="34" charset="0"/>
            </a:endParaRPr>
          </a:p>
        </p:txBody>
      </p:sp>
      <p:pic>
        <p:nvPicPr>
          <p:cNvPr id="5" name="Picture 2" descr="Free Printable Border Designs | Vine drawing, Clip art borders, Page  borders design"/>
          <p:cNvPicPr>
            <a:picLocks noChangeAspect="1" noChangeArrowheads="1"/>
          </p:cNvPicPr>
          <p:nvPr/>
        </p:nvPicPr>
        <p:blipFill>
          <a:blip r:embed="rId3"/>
          <a:srcRect/>
          <a:stretch>
            <a:fillRect/>
          </a:stretch>
        </p:blipFill>
        <p:spPr bwMode="auto">
          <a:xfrm rot="5400000">
            <a:off x="6147106" y="3851605"/>
            <a:ext cx="3000394" cy="3012443"/>
          </a:xfrm>
          <a:prstGeom prst="rect">
            <a:avLst/>
          </a:prstGeom>
          <a:noFill/>
        </p:spPr>
      </p:pic>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4124206"/>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Vedic Management – 5 hrs</a:t>
            </a:r>
          </a:p>
          <a:p>
            <a:pPr algn="ctr"/>
            <a:endParaRPr lang="en-IN" sz="2400" b="1" dirty="0">
              <a:latin typeface="Century Gothic" pitchFamily="34" charset="0"/>
            </a:endParaRPr>
          </a:p>
          <a:p>
            <a:pPr>
              <a:buFont typeface="Arial" pitchFamily="34" charset="0"/>
              <a:buChar char="•"/>
            </a:pPr>
            <a:r>
              <a:rPr lang="en-IN" sz="2400" dirty="0">
                <a:latin typeface="Century Gothic" pitchFamily="34" charset="0"/>
              </a:rPr>
              <a:t> Introduction, </a:t>
            </a:r>
          </a:p>
          <a:p>
            <a:pPr>
              <a:buFont typeface="Arial" pitchFamily="34" charset="0"/>
              <a:buChar char="•"/>
            </a:pPr>
            <a:r>
              <a:rPr lang="en-IN" sz="2400" dirty="0">
                <a:latin typeface="Century Gothic" pitchFamily="34" charset="0"/>
              </a:rPr>
              <a:t> Framework </a:t>
            </a:r>
          </a:p>
          <a:p>
            <a:pPr>
              <a:buFont typeface="Arial" pitchFamily="34" charset="0"/>
              <a:buChar char="•"/>
            </a:pPr>
            <a:r>
              <a:rPr lang="en-IN" sz="2400" dirty="0">
                <a:latin typeface="Century Gothic" pitchFamily="34" charset="0"/>
              </a:rPr>
              <a:t> the 4 divisions of work</a:t>
            </a:r>
          </a:p>
          <a:p>
            <a:pPr>
              <a:buFont typeface="Arial" pitchFamily="34" charset="0"/>
              <a:buChar char="•"/>
            </a:pPr>
            <a:r>
              <a:rPr lang="en-IN" sz="2400" dirty="0">
                <a:latin typeface="Century Gothic" pitchFamily="34" charset="0"/>
              </a:rPr>
              <a:t> the 4 </a:t>
            </a:r>
            <a:r>
              <a:rPr lang="en-IN" sz="2400" dirty="0" err="1">
                <a:latin typeface="Century Gothic" pitchFamily="34" charset="0"/>
              </a:rPr>
              <a:t>Ashramas</a:t>
            </a:r>
            <a:endParaRPr lang="en-IN" sz="2400" dirty="0">
              <a:latin typeface="Century Gothic" pitchFamily="34" charset="0"/>
            </a:endParaRPr>
          </a:p>
          <a:p>
            <a:pPr>
              <a:buFont typeface="Arial" pitchFamily="34" charset="0"/>
              <a:buChar char="•"/>
            </a:pPr>
            <a:r>
              <a:rPr lang="en-IN" sz="2400" dirty="0">
                <a:latin typeface="Century Gothic" pitchFamily="34" charset="0"/>
              </a:rPr>
              <a:t> Putting it all together</a:t>
            </a:r>
          </a:p>
          <a:p>
            <a:pPr>
              <a:buFont typeface="Arial" pitchFamily="34" charset="0"/>
              <a:buChar char="•"/>
            </a:pPr>
            <a:r>
              <a:rPr lang="en-IN" sz="2400" dirty="0">
                <a:latin typeface="Century Gothic" pitchFamily="34" charset="0"/>
              </a:rPr>
              <a:t> The Vedic Corporate Management Model</a:t>
            </a:r>
          </a:p>
          <a:p>
            <a:pPr>
              <a:buFont typeface="Arial" pitchFamily="34" charset="0"/>
              <a:buChar char="•"/>
            </a:pPr>
            <a:r>
              <a:rPr lang="en-IN" sz="2400" dirty="0">
                <a:latin typeface="Century Gothic" pitchFamily="34" charset="0"/>
              </a:rPr>
              <a:t> Learning Outcomes</a:t>
            </a:r>
            <a:endParaRPr lang="en-IN" sz="2200" dirty="0">
              <a:latin typeface="Century Gothic" pitchFamily="34" charset="0"/>
            </a:endParaRPr>
          </a:p>
        </p:txBody>
      </p:sp>
      <p:pic>
        <p:nvPicPr>
          <p:cNvPr id="5" name="Picture 2" descr="Free Printable Border Designs | Vine drawing, Clip art borders, Page  borders design"/>
          <p:cNvPicPr>
            <a:picLocks noChangeAspect="1" noChangeArrowheads="1"/>
          </p:cNvPicPr>
          <p:nvPr/>
        </p:nvPicPr>
        <p:blipFill>
          <a:blip r:embed="rId3"/>
          <a:srcRect/>
          <a:stretch>
            <a:fillRect/>
          </a:stretch>
        </p:blipFill>
        <p:spPr bwMode="auto">
          <a:xfrm rot="5400000">
            <a:off x="6147106" y="3851605"/>
            <a:ext cx="3000394" cy="3012443"/>
          </a:xfrm>
          <a:prstGeom prst="rect">
            <a:avLst/>
          </a:prstGeom>
          <a:noFill/>
        </p:spPr>
      </p:pic>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3416320"/>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         </a:t>
            </a:r>
            <a:r>
              <a:rPr lang="en-IN" sz="2400" b="1" dirty="0" err="1">
                <a:latin typeface="Century Gothic" pitchFamily="34" charset="0"/>
              </a:rPr>
              <a:t>Chanakya</a:t>
            </a:r>
            <a:r>
              <a:rPr lang="en-IN" sz="2400" b="1" dirty="0">
                <a:latin typeface="Century Gothic" pitchFamily="34" charset="0"/>
              </a:rPr>
              <a:t> and modern management – 10 hrs</a:t>
            </a:r>
            <a:endParaRPr lang="en-IN" sz="2400" dirty="0">
              <a:latin typeface="Century Gothic" pitchFamily="34" charset="0"/>
            </a:endParaRPr>
          </a:p>
          <a:p>
            <a:pPr algn="ctr"/>
            <a:endParaRPr lang="en-IN" sz="2400" dirty="0">
              <a:latin typeface="Century Gothic" pitchFamily="34" charset="0"/>
            </a:endParaRPr>
          </a:p>
          <a:p>
            <a:pPr>
              <a:buFont typeface="Arial" pitchFamily="34" charset="0"/>
              <a:buChar char="•"/>
            </a:pPr>
            <a:r>
              <a:rPr lang="en-IN" sz="2400" dirty="0">
                <a:latin typeface="Century Gothic" pitchFamily="34" charset="0"/>
              </a:rPr>
              <a:t> Leadership,</a:t>
            </a:r>
          </a:p>
          <a:p>
            <a:pPr>
              <a:buFont typeface="Arial" pitchFamily="34" charset="0"/>
              <a:buChar char="•"/>
            </a:pPr>
            <a:r>
              <a:rPr lang="en-IN" sz="2400" dirty="0">
                <a:latin typeface="Century Gothic" pitchFamily="34" charset="0"/>
              </a:rPr>
              <a:t> Qualities of a leader, </a:t>
            </a:r>
          </a:p>
          <a:p>
            <a:pPr>
              <a:buFont typeface="Arial" pitchFamily="34" charset="0"/>
              <a:buChar char="•"/>
            </a:pPr>
            <a:r>
              <a:rPr lang="en-IN" sz="2400" dirty="0">
                <a:latin typeface="Century Gothic" pitchFamily="34" charset="0"/>
              </a:rPr>
              <a:t> People management, </a:t>
            </a:r>
          </a:p>
          <a:p>
            <a:pPr>
              <a:buFont typeface="Arial" pitchFamily="34" charset="0"/>
              <a:buChar char="•"/>
            </a:pPr>
            <a:r>
              <a:rPr lang="en-IN" sz="2400" dirty="0">
                <a:latin typeface="Century Gothic" pitchFamily="34" charset="0"/>
              </a:rPr>
              <a:t> Strategy,</a:t>
            </a:r>
          </a:p>
          <a:p>
            <a:pPr>
              <a:buFont typeface="Arial" pitchFamily="34" charset="0"/>
              <a:buChar char="•"/>
            </a:pPr>
            <a:r>
              <a:rPr lang="en-IN" sz="2400" dirty="0">
                <a:latin typeface="Century Gothic" pitchFamily="34" charset="0"/>
              </a:rPr>
              <a:t> Teamwork</a:t>
            </a:r>
            <a:endParaRPr lang="en-IN" sz="2200" dirty="0">
              <a:latin typeface="Century Gothic"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Nature &amp; Characteristics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2" name="TextBox 11"/>
          <p:cNvSpPr txBox="1"/>
          <p:nvPr/>
        </p:nvSpPr>
        <p:spPr>
          <a:xfrm>
            <a:off x="357158" y="1214422"/>
            <a:ext cx="8501122" cy="3139321"/>
          </a:xfrm>
          <a:prstGeom prst="rect">
            <a:avLst/>
          </a:prstGeom>
          <a:noFill/>
        </p:spPr>
        <p:txBody>
          <a:bodyPr wrap="square" rtlCol="0">
            <a:spAutoFit/>
          </a:bodyPr>
          <a:lstStyle/>
          <a:p>
            <a:r>
              <a:rPr lang="en-IN" dirty="0">
                <a:latin typeface="Century Gothic" pitchFamily="34" charset="0"/>
              </a:rPr>
              <a:t>A report of the International Council for Science (ICSU) Study Group on Science and Traditional Knowledge characterises traditional knowledge as:</a:t>
            </a:r>
          </a:p>
          <a:p>
            <a:endParaRPr lang="en-IN" dirty="0">
              <a:latin typeface="Century Gothic" pitchFamily="34" charset="0"/>
            </a:endParaRPr>
          </a:p>
          <a:p>
            <a:r>
              <a:rPr lang="en-IN" dirty="0">
                <a:latin typeface="Century Gothic" pitchFamily="34" charset="0"/>
              </a:rPr>
              <a:t>"a cumulative body of knowledge, know-how, practices and representations maintained and developed by peoples with extended histories of interaction with the natural environment. These sophisticated sets of understandings, interpretations and meanings are part and parcel of a cultural complex that encompasses language, naming and classification systems, resource use practices, ritual, spirituality and worldview.”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Nature &amp; Characteristics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2" name="TextBox 11"/>
          <p:cNvSpPr txBox="1"/>
          <p:nvPr/>
        </p:nvSpPr>
        <p:spPr>
          <a:xfrm>
            <a:off x="285720" y="1428736"/>
            <a:ext cx="8501122" cy="3693319"/>
          </a:xfrm>
          <a:prstGeom prst="rect">
            <a:avLst/>
          </a:prstGeom>
          <a:noFill/>
        </p:spPr>
        <p:txBody>
          <a:bodyPr wrap="square" rtlCol="0">
            <a:spAutoFit/>
          </a:bodyPr>
          <a:lstStyle/>
          <a:p>
            <a:pPr>
              <a:buFont typeface="Arial" pitchFamily="34" charset="0"/>
              <a:buChar char="•"/>
            </a:pPr>
            <a:r>
              <a:rPr lang="en-IN" dirty="0">
                <a:latin typeface="Century Gothic" pitchFamily="34" charset="0"/>
              </a:rPr>
              <a:t> Traditional knowledge typically distinguishes one community from another. </a:t>
            </a:r>
          </a:p>
          <a:p>
            <a:pPr>
              <a:buFont typeface="Arial" pitchFamily="34" charset="0"/>
              <a:buChar char="•"/>
            </a:pPr>
            <a:r>
              <a:rPr lang="en-IN" dirty="0">
                <a:latin typeface="Century Gothic" pitchFamily="34" charset="0"/>
              </a:rPr>
              <a:t> In some communities, it takes on personal and spiritual meanings. </a:t>
            </a:r>
          </a:p>
          <a:p>
            <a:pPr>
              <a:buFont typeface="Arial" pitchFamily="34" charset="0"/>
              <a:buChar char="•"/>
            </a:pPr>
            <a:r>
              <a:rPr lang="en-IN" dirty="0">
                <a:latin typeface="Century Gothic" pitchFamily="34" charset="0"/>
              </a:rPr>
              <a:t> It can also reflect a community's interests. </a:t>
            </a:r>
          </a:p>
          <a:p>
            <a:pPr>
              <a:buFont typeface="Arial" pitchFamily="34" charset="0"/>
              <a:buChar char="•"/>
            </a:pPr>
            <a:r>
              <a:rPr lang="en-IN" dirty="0">
                <a:latin typeface="Century Gothic" pitchFamily="34" charset="0"/>
              </a:rPr>
              <a:t> Some communities depend on their traditional knowledge for survival.</a:t>
            </a:r>
          </a:p>
          <a:p>
            <a:pPr>
              <a:buFont typeface="Arial" pitchFamily="34" charset="0"/>
              <a:buChar char="•"/>
            </a:pPr>
            <a:r>
              <a:rPr lang="en-IN" dirty="0">
                <a:latin typeface="Century Gothic" pitchFamily="34" charset="0"/>
              </a:rPr>
              <a:t> Traditional knowledge regarding the environment such as taboos, proverbs and cosmological knowledge systems provide a lot of conservation ethos for biodiversity preservation. </a:t>
            </a:r>
          </a:p>
          <a:p>
            <a:pPr>
              <a:buFont typeface="Arial" pitchFamily="34" charset="0"/>
              <a:buChar char="•"/>
            </a:pPr>
            <a:r>
              <a:rPr lang="en-IN" dirty="0">
                <a:latin typeface="Century Gothic" pitchFamily="34" charset="0"/>
              </a:rPr>
              <a:t> On the other hand, indigenous and local communities themselves may perceive traditional knowledge very differently</a:t>
            </a:r>
          </a:p>
          <a:p>
            <a:pPr>
              <a:buFont typeface="Arial" pitchFamily="34" charset="0"/>
              <a:buChar char="•"/>
            </a:pPr>
            <a:r>
              <a:rPr lang="en-IN" dirty="0">
                <a:latin typeface="Century Gothic" pitchFamily="34" charset="0"/>
              </a:rPr>
              <a:t> Many communities have clear traditions of custodianship over knowledge</a:t>
            </a:r>
          </a:p>
          <a:p>
            <a:pPr>
              <a:buFont typeface="Arial" pitchFamily="34" charset="0"/>
              <a:buChar char="•"/>
            </a:pPr>
            <a:r>
              <a:rPr lang="en-IN" dirty="0">
                <a:latin typeface="Century Gothic" pitchFamily="34" charset="0"/>
              </a:rPr>
              <a:t> Use of their traditional knowledge warrants respect and sensitivity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Scope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500034" y="1357298"/>
            <a:ext cx="7929618" cy="4247317"/>
          </a:xfrm>
          <a:prstGeom prst="rect">
            <a:avLst/>
          </a:prstGeom>
        </p:spPr>
        <p:txBody>
          <a:bodyPr wrap="square">
            <a:spAutoFit/>
          </a:bodyPr>
          <a:lstStyle/>
          <a:p>
            <a:r>
              <a:rPr lang="en-IN" dirty="0">
                <a:latin typeface="Century Gothic" pitchFamily="34" charset="0"/>
              </a:rPr>
              <a:t>Traditional Knowledge (TK) is the </a:t>
            </a:r>
          </a:p>
          <a:p>
            <a:r>
              <a:rPr lang="en-IN" dirty="0">
                <a:latin typeface="Century Gothic" pitchFamily="34" charset="0"/>
              </a:rPr>
              <a:t>awareness, </a:t>
            </a:r>
          </a:p>
          <a:p>
            <a:r>
              <a:rPr lang="en-IN" dirty="0">
                <a:latin typeface="Century Gothic" pitchFamily="34" charset="0"/>
              </a:rPr>
              <a:t>experience, </a:t>
            </a:r>
          </a:p>
          <a:p>
            <a:r>
              <a:rPr lang="en-IN" dirty="0">
                <a:latin typeface="Century Gothic" pitchFamily="34" charset="0"/>
              </a:rPr>
              <a:t>expertise, </a:t>
            </a:r>
          </a:p>
          <a:p>
            <a:r>
              <a:rPr lang="en-IN" dirty="0">
                <a:latin typeface="Century Gothic" pitchFamily="34" charset="0"/>
              </a:rPr>
              <a:t>knowledge and </a:t>
            </a:r>
          </a:p>
          <a:p>
            <a:r>
              <a:rPr lang="en-IN" dirty="0">
                <a:latin typeface="Century Gothic" pitchFamily="34" charset="0"/>
              </a:rPr>
              <a:t>Applications</a:t>
            </a:r>
          </a:p>
          <a:p>
            <a:endParaRPr lang="en-IN" dirty="0">
              <a:latin typeface="Century Gothic" pitchFamily="34" charset="0"/>
            </a:endParaRPr>
          </a:p>
          <a:p>
            <a:r>
              <a:rPr lang="en-IN" dirty="0">
                <a:latin typeface="Century Gothic" pitchFamily="34" charset="0"/>
              </a:rPr>
              <a:t>that are established, continued, performed and passed on from generation to generation within a region or community, often forming a part of its cultural, social or spiritual identity. </a:t>
            </a:r>
          </a:p>
          <a:p>
            <a:endParaRPr lang="en-IN" dirty="0">
              <a:latin typeface="Century Gothic" pitchFamily="34" charset="0"/>
            </a:endParaRPr>
          </a:p>
          <a:p>
            <a:r>
              <a:rPr lang="en-IN" dirty="0">
                <a:latin typeface="Century Gothic" pitchFamily="34" charset="0"/>
              </a:rPr>
              <a:t>TK can be attributed to in a wide variety of contexts, viz. agricultural, scientific, technical, ecological and medicinal knowledge as well as biodiversity-related knowledge.</a:t>
            </a:r>
          </a:p>
          <a:p>
            <a:r>
              <a:rPr lang="en-IN" dirty="0">
                <a:latin typeface="Century Gothic" pitchFamily="34" charset="0"/>
              </a:rPr>
              <a:t>TK is mostly undocumented and typically inherited via word of mouth</a:t>
            </a:r>
            <a:r>
              <a:rPr lang="en-IN" b="1" dirty="0">
                <a:latin typeface="Century Gothic" pitchFamily="34" charset="0"/>
              </a:rPr>
              <a:t>.</a:t>
            </a:r>
            <a:endParaRPr lang="en-IN" dirty="0">
              <a:latin typeface="Century Gothic"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830997"/>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Importance</a:t>
            </a:r>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500034" y="1357298"/>
            <a:ext cx="7929618" cy="4247317"/>
          </a:xfrm>
          <a:prstGeom prst="rect">
            <a:avLst/>
          </a:prstGeom>
        </p:spPr>
        <p:txBody>
          <a:bodyPr wrap="square">
            <a:spAutoFit/>
          </a:bodyPr>
          <a:lstStyle/>
          <a:p>
            <a:pPr>
              <a:buFontTx/>
              <a:buChar char="-"/>
            </a:pPr>
            <a:r>
              <a:rPr lang="en-IN" dirty="0">
                <a:latin typeface="Century Gothic" pitchFamily="34" charset="0"/>
              </a:rPr>
              <a:t> Bridge the gap with western science</a:t>
            </a:r>
          </a:p>
          <a:p>
            <a:pPr>
              <a:buFontTx/>
              <a:buChar char="-"/>
            </a:pPr>
            <a:r>
              <a:rPr lang="en-IN" dirty="0">
                <a:latin typeface="Century Gothic" pitchFamily="34" charset="0"/>
              </a:rPr>
              <a:t> Recognizing various local knowledge sources and using them for productive exchanges</a:t>
            </a:r>
          </a:p>
          <a:p>
            <a:pPr>
              <a:buFontTx/>
              <a:buChar char="-"/>
            </a:pPr>
            <a:r>
              <a:rPr lang="en-IN" dirty="0">
                <a:latin typeface="Century Gothic" pitchFamily="34" charset="0"/>
              </a:rPr>
              <a:t> Detecting early signs of climate change thru inclusive dialogue</a:t>
            </a:r>
          </a:p>
          <a:p>
            <a:pPr>
              <a:buFontTx/>
              <a:buChar char="-"/>
            </a:pPr>
            <a:r>
              <a:rPr lang="en-IN" dirty="0">
                <a:latin typeface="Century Gothic" pitchFamily="34" charset="0"/>
              </a:rPr>
              <a:t> Using the best available knowledge to face challenges the world is currently facing</a:t>
            </a:r>
          </a:p>
          <a:p>
            <a:pPr>
              <a:buFontTx/>
              <a:buChar char="-"/>
            </a:pPr>
            <a:r>
              <a:rPr lang="en-IN" dirty="0">
                <a:latin typeface="Century Gothic" pitchFamily="34" charset="0"/>
              </a:rPr>
              <a:t> Collaborate between primitive </a:t>
            </a:r>
            <a:r>
              <a:rPr lang="en-IN">
                <a:latin typeface="Century Gothic" pitchFamily="34" charset="0"/>
              </a:rPr>
              <a:t>and progressive communities</a:t>
            </a:r>
          </a:p>
          <a:p>
            <a:pPr>
              <a:buFontTx/>
              <a:buChar char="-"/>
            </a:pPr>
            <a:r>
              <a:rPr lang="en-IN">
                <a:latin typeface="Century Gothic" pitchFamily="34" charset="0"/>
              </a:rPr>
              <a:t> Facilitates national policy &amp; Decision-making</a:t>
            </a:r>
          </a:p>
          <a:p>
            <a:pPr>
              <a:buFontTx/>
              <a:buChar char="-"/>
            </a:pPr>
            <a:r>
              <a:rPr lang="en-IN">
                <a:latin typeface="Century Gothic" pitchFamily="34" charset="0"/>
              </a:rPr>
              <a:t> People from different places and backgrounds come together</a:t>
            </a:r>
          </a:p>
          <a:p>
            <a:pPr>
              <a:buFontTx/>
              <a:buChar char="-"/>
            </a:pPr>
            <a:r>
              <a:rPr lang="en-IN">
                <a:latin typeface="Century Gothic" pitchFamily="34" charset="0"/>
              </a:rPr>
              <a:t> </a:t>
            </a:r>
            <a:r>
              <a:rPr lang="en-IN" dirty="0">
                <a:latin typeface="Century Gothic" pitchFamily="34" charset="0"/>
              </a:rPr>
              <a:t>Allows new insights and new kinds of wisdom to be merged</a:t>
            </a:r>
          </a:p>
          <a:p>
            <a:pPr>
              <a:buFontTx/>
              <a:buChar char="-"/>
            </a:pPr>
            <a:r>
              <a:rPr lang="en-IN" dirty="0">
                <a:latin typeface="Century Gothic" pitchFamily="34" charset="0"/>
              </a:rPr>
              <a:t> Integrates communities to have a better understanding of the world we live in</a:t>
            </a:r>
          </a:p>
          <a:p>
            <a:pPr>
              <a:buFontTx/>
              <a:buChar char="-"/>
            </a:pPr>
            <a:r>
              <a:rPr lang="en-IN" dirty="0">
                <a:latin typeface="Century Gothic" pitchFamily="34" charset="0"/>
              </a:rPr>
              <a:t> Exchange of knowledge and understanding</a:t>
            </a:r>
          </a:p>
          <a:p>
            <a:pPr>
              <a:buFontTx/>
              <a:buChar char="-"/>
            </a:pPr>
            <a:r>
              <a:rPr lang="en-IN" dirty="0">
                <a:latin typeface="Century Gothic" pitchFamily="34" charset="0"/>
              </a:rPr>
              <a:t> Share customs and beliefs</a:t>
            </a:r>
          </a:p>
          <a:p>
            <a:pPr>
              <a:buFontTx/>
              <a:buChar char="-"/>
            </a:pPr>
            <a:r>
              <a:rPr lang="en-IN" dirty="0">
                <a:latin typeface="Century Gothic" pitchFamily="34" charset="0"/>
              </a:rPr>
              <a:t> Facilitate collaborative research</a:t>
            </a:r>
          </a:p>
        </p:txBody>
      </p:sp>
      <p:sp>
        <p:nvSpPr>
          <p:cNvPr id="12" name="Rectangle 11"/>
          <p:cNvSpPr/>
          <p:nvPr/>
        </p:nvSpPr>
        <p:spPr>
          <a:xfrm>
            <a:off x="285720" y="2857496"/>
            <a:ext cx="8429684" cy="461665"/>
          </a:xfrm>
          <a:prstGeom prst="rect">
            <a:avLst/>
          </a:prstGeom>
        </p:spPr>
        <p:txBody>
          <a:bodyPr wrap="square" lIns="91440" tIns="45720" rIns="91440" bIns="45720" anchor="t">
            <a:spAutoFit/>
          </a:bodyPr>
          <a:lstStyle/>
          <a:p>
            <a:endParaRPr lang="en-IN" sz="2400" b="1" dirty="0">
              <a:latin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nodePh="1">
                                  <p:stCondLst>
                                    <p:cond delay="0"/>
                                  </p:stCondLst>
                                  <p:endCondLst>
                                    <p:cond evt="begin" delay="0">
                                      <p:tn val="11"/>
                                    </p:cond>
                                  </p:endCondLst>
                                  <p:childTnLst>
                                    <p:anim calcmode="lin" valueType="num">
                                      <p:cBhvr additive="base">
                                        <p:cTn id="12" dur="500"/>
                                        <p:tgtEl>
                                          <p:spTgt spid="12"/>
                                        </p:tgtEl>
                                        <p:attrNameLst>
                                          <p:attrName>ppt_x</p:attrName>
                                        </p:attrNameLst>
                                      </p:cBhvr>
                                      <p:tavLst>
                                        <p:tav tm="0">
                                          <p:val>
                                            <p:strVal val="ppt_x"/>
                                          </p:val>
                                        </p:tav>
                                        <p:tav tm="100000">
                                          <p:val>
                                            <p:strVal val="ppt_x"/>
                                          </p:val>
                                        </p:tav>
                                      </p:tavLst>
                                    </p:anim>
                                    <p:anim calcmode="lin" valueType="num">
                                      <p:cBhvr additive="base">
                                        <p:cTn id="13" dur="500"/>
                                        <p:tgtEl>
                                          <p:spTgt spid="12"/>
                                        </p:tgtEl>
                                        <p:attrNameLst>
                                          <p:attrName>ppt_y</p:attrName>
                                        </p:attrNameLst>
                                      </p:cBhvr>
                                      <p:tavLst>
                                        <p:tav tm="0">
                                          <p:val>
                                            <p:strVal val="ppt_y"/>
                                          </p:val>
                                        </p:tav>
                                        <p:tav tm="100000">
                                          <p:val>
                                            <p:strVal val="1+ppt_h/2"/>
                                          </p:val>
                                        </p:tav>
                                      </p:tavLst>
                                    </p:anim>
                                    <p:set>
                                      <p:cBhvr>
                                        <p:cTn id="14" dur="1" fill="hold">
                                          <p:stCondLst>
                                            <p:cond delay="499"/>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830997"/>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Kinds of Traditional Knowledge</a:t>
            </a:r>
            <a:endParaRPr lang="en-IN" sz="2400" dirty="0">
              <a:latin typeface="Century Gothic" pitchFamily="34" charset="0"/>
            </a:endParaRP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500034" y="1214422"/>
            <a:ext cx="8072494" cy="3693319"/>
          </a:xfrm>
          <a:prstGeom prst="rect">
            <a:avLst/>
          </a:prstGeom>
        </p:spPr>
        <p:txBody>
          <a:bodyPr wrap="square">
            <a:spAutoFit/>
          </a:bodyPr>
          <a:lstStyle/>
          <a:p>
            <a:r>
              <a:rPr lang="en-IN" dirty="0">
                <a:latin typeface="Century Gothic" pitchFamily="34" charset="0"/>
              </a:rPr>
              <a:t>Traditional knowledge includes types</a:t>
            </a:r>
          </a:p>
          <a:p>
            <a:pPr>
              <a:buFontTx/>
              <a:buChar char="-"/>
            </a:pPr>
            <a:r>
              <a:rPr lang="en-IN" dirty="0">
                <a:latin typeface="Century Gothic" pitchFamily="34" charset="0"/>
              </a:rPr>
              <a:t> knowledge about traditional technologies of subsistence (e.g. tools and techniques </a:t>
            </a:r>
          </a:p>
          <a:p>
            <a:pPr>
              <a:buFontTx/>
              <a:buChar char="-"/>
            </a:pPr>
            <a:r>
              <a:rPr lang="en-IN" dirty="0">
                <a:latin typeface="Century Gothic" pitchFamily="34" charset="0"/>
              </a:rPr>
              <a:t> for hunting or agriculture,</a:t>
            </a:r>
          </a:p>
          <a:p>
            <a:pPr>
              <a:buFontTx/>
              <a:buChar char="-"/>
            </a:pPr>
            <a:r>
              <a:rPr lang="en-IN" dirty="0">
                <a:latin typeface="Century Gothic" pitchFamily="34" charset="0"/>
              </a:rPr>
              <a:t> midwifery, </a:t>
            </a:r>
          </a:p>
          <a:p>
            <a:pPr>
              <a:buFontTx/>
              <a:buChar char="-"/>
            </a:pPr>
            <a:r>
              <a:rPr lang="en-IN" dirty="0">
                <a:latin typeface="Century Gothic" pitchFamily="34" charset="0"/>
              </a:rPr>
              <a:t> </a:t>
            </a:r>
            <a:r>
              <a:rPr lang="en-IN" dirty="0" err="1">
                <a:latin typeface="Century Gothic" pitchFamily="34" charset="0"/>
              </a:rPr>
              <a:t>ethnobotany</a:t>
            </a:r>
            <a:r>
              <a:rPr lang="en-IN" dirty="0">
                <a:latin typeface="Century Gothic" pitchFamily="34" charset="0"/>
              </a:rPr>
              <a:t> and </a:t>
            </a:r>
          </a:p>
          <a:p>
            <a:pPr>
              <a:buFontTx/>
              <a:buChar char="-"/>
            </a:pPr>
            <a:r>
              <a:rPr lang="en-IN" dirty="0">
                <a:latin typeface="Century Gothic" pitchFamily="34" charset="0"/>
              </a:rPr>
              <a:t> ecological knowledge, </a:t>
            </a:r>
          </a:p>
          <a:p>
            <a:pPr>
              <a:buFontTx/>
              <a:buChar char="-"/>
            </a:pPr>
            <a:r>
              <a:rPr lang="en-IN" dirty="0">
                <a:latin typeface="Century Gothic" pitchFamily="34" charset="0"/>
              </a:rPr>
              <a:t> traditional medicine, </a:t>
            </a:r>
          </a:p>
          <a:p>
            <a:pPr>
              <a:buFontTx/>
              <a:buChar char="-"/>
            </a:pPr>
            <a:r>
              <a:rPr lang="en-IN" dirty="0">
                <a:latin typeface="Century Gothic" pitchFamily="34" charset="0"/>
              </a:rPr>
              <a:t> celestial navigation, </a:t>
            </a:r>
          </a:p>
          <a:p>
            <a:pPr>
              <a:buFontTx/>
              <a:buChar char="-"/>
            </a:pPr>
            <a:r>
              <a:rPr lang="en-IN" dirty="0">
                <a:latin typeface="Century Gothic" pitchFamily="34" charset="0"/>
              </a:rPr>
              <a:t> craft skills, </a:t>
            </a:r>
          </a:p>
          <a:p>
            <a:pPr>
              <a:buFontTx/>
              <a:buChar char="-"/>
            </a:pPr>
            <a:r>
              <a:rPr lang="en-IN" dirty="0">
                <a:latin typeface="Century Gothic" pitchFamily="34" charset="0"/>
              </a:rPr>
              <a:t> </a:t>
            </a:r>
            <a:r>
              <a:rPr lang="en-IN" dirty="0" err="1">
                <a:latin typeface="Century Gothic" pitchFamily="34" charset="0"/>
              </a:rPr>
              <a:t>ethnoastronomy</a:t>
            </a:r>
            <a:r>
              <a:rPr lang="en-IN" dirty="0">
                <a:latin typeface="Century Gothic" pitchFamily="34" charset="0"/>
              </a:rPr>
              <a:t>,</a:t>
            </a:r>
          </a:p>
          <a:p>
            <a:pPr>
              <a:buFontTx/>
              <a:buChar char="-"/>
            </a:pPr>
            <a:r>
              <a:rPr lang="en-IN" dirty="0">
                <a:latin typeface="Century Gothic" pitchFamily="34" charset="0"/>
              </a:rPr>
              <a:t> climate,  </a:t>
            </a:r>
          </a:p>
          <a:p>
            <a:pPr>
              <a:buFontTx/>
              <a:buChar char="-"/>
            </a:pPr>
            <a:r>
              <a:rPr lang="en-IN" dirty="0">
                <a:latin typeface="Century Gothic" pitchFamily="34" charset="0"/>
              </a:rPr>
              <a:t> and others. </a:t>
            </a:r>
          </a:p>
        </p:txBody>
      </p:sp>
      <p:sp>
        <p:nvSpPr>
          <p:cNvPr id="9" name="Rectangle 8"/>
          <p:cNvSpPr/>
          <p:nvPr/>
        </p:nvSpPr>
        <p:spPr>
          <a:xfrm>
            <a:off x="509558" y="5026895"/>
            <a:ext cx="8429684" cy="1200329"/>
          </a:xfrm>
          <a:prstGeom prst="rect">
            <a:avLst/>
          </a:prstGeom>
        </p:spPr>
        <p:txBody>
          <a:bodyPr wrap="square">
            <a:spAutoFit/>
          </a:bodyPr>
          <a:lstStyle/>
          <a:p>
            <a:r>
              <a:rPr lang="en-IN" sz="2400" b="1" dirty="0">
                <a:latin typeface="Century Gothic" pitchFamily="34" charset="0"/>
              </a:rPr>
              <a:t>Watch the video and then discuss this slide</a:t>
            </a:r>
          </a:p>
          <a:p>
            <a:pPr marL="457200" indent="-457200">
              <a:buAutoNum type="arabicPeriod"/>
            </a:pPr>
            <a:r>
              <a:rPr lang="en-IN" sz="2400" b="1" dirty="0">
                <a:latin typeface="Century Gothic" pitchFamily="34" charset="0"/>
              </a:rPr>
              <a:t>SCIENTIFIC REASONS BEHIND INDIAN TRADITIONS</a:t>
            </a:r>
          </a:p>
          <a:p>
            <a:pPr marL="457200" indent="-457200">
              <a:buAutoNum type="arabicPeriod"/>
            </a:pPr>
            <a:r>
              <a:rPr lang="en-IN" sz="2400" b="1" dirty="0">
                <a:latin typeface="Century Gothic" pitchFamily="34" charset="0"/>
              </a:rPr>
              <a:t>TRADITIONAL DRESSING OF INDIA</a:t>
            </a:r>
            <a:endParaRPr lang="en-IN" sz="2400" dirty="0">
              <a:latin typeface="Century Gothic"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830997"/>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ASSIGNMENT No. 1</a:t>
            </a:r>
            <a:endParaRPr lang="en-IN" sz="2400" dirty="0">
              <a:latin typeface="Century Gothic" pitchFamily="34" charset="0"/>
            </a:endParaRP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357158" y="1430712"/>
            <a:ext cx="8429684" cy="1569660"/>
          </a:xfrm>
          <a:prstGeom prst="rect">
            <a:avLst/>
          </a:prstGeom>
        </p:spPr>
        <p:txBody>
          <a:bodyPr wrap="square">
            <a:spAutoFit/>
          </a:bodyPr>
          <a:lstStyle/>
          <a:p>
            <a:r>
              <a:rPr lang="en-IN" sz="2400" b="1" dirty="0">
                <a:latin typeface="Century Gothic" pitchFamily="34" charset="0"/>
              </a:rPr>
              <a:t>Before the Assignment, some points to note - </a:t>
            </a:r>
          </a:p>
          <a:p>
            <a:pPr marL="457200" indent="-457200">
              <a:buAutoNum type="arabicPeriod"/>
            </a:pPr>
            <a:r>
              <a:rPr lang="en-IN" sz="2400" dirty="0">
                <a:latin typeface="Century Gothic" pitchFamily="34" charset="0"/>
              </a:rPr>
              <a:t>This is an individual assignment. Each one of you will have to submit it individually</a:t>
            </a:r>
          </a:p>
          <a:p>
            <a:pPr marL="457200" indent="-457200">
              <a:buAutoNum type="arabicPeriod"/>
            </a:pPr>
            <a:r>
              <a:rPr lang="en-IN" sz="2400" dirty="0">
                <a:latin typeface="Century Gothic" pitchFamily="34" charset="0"/>
              </a:rPr>
              <a:t>Time for this assignment -  2 weeks</a:t>
            </a:r>
          </a:p>
        </p:txBody>
      </p:sp>
      <p:sp>
        <p:nvSpPr>
          <p:cNvPr id="12" name="Rectangle 11"/>
          <p:cNvSpPr/>
          <p:nvPr/>
        </p:nvSpPr>
        <p:spPr>
          <a:xfrm>
            <a:off x="357158" y="3071810"/>
            <a:ext cx="8429684" cy="3170099"/>
          </a:xfrm>
          <a:prstGeom prst="rect">
            <a:avLst/>
          </a:prstGeom>
        </p:spPr>
        <p:txBody>
          <a:bodyPr wrap="square">
            <a:spAutoFit/>
          </a:bodyPr>
          <a:lstStyle/>
          <a:p>
            <a:r>
              <a:rPr lang="en-IN" sz="2000" b="1" dirty="0">
                <a:latin typeface="Century Gothic" pitchFamily="34" charset="0"/>
              </a:rPr>
              <a:t>The Assignment – </a:t>
            </a:r>
          </a:p>
          <a:p>
            <a:pPr marL="457200" indent="-457200">
              <a:buAutoNum type="arabicPeriod"/>
            </a:pPr>
            <a:r>
              <a:rPr lang="en-IN" sz="2000" dirty="0">
                <a:latin typeface="Century Gothic" pitchFamily="34" charset="0"/>
              </a:rPr>
              <a:t>List all the traditions that your personally follow throughout the year with your family and friends.</a:t>
            </a:r>
          </a:p>
          <a:p>
            <a:pPr marL="457200" indent="-457200">
              <a:buAutoNum type="arabicPeriod"/>
            </a:pPr>
            <a:r>
              <a:rPr lang="en-IN" sz="2000" dirty="0">
                <a:latin typeface="Century Gothic" pitchFamily="34" charset="0"/>
              </a:rPr>
              <a:t>Out of the ones you listed, identify FIVE of them that you genuinely follow for your own reasons</a:t>
            </a:r>
          </a:p>
          <a:p>
            <a:pPr marL="457200" indent="-457200">
              <a:buAutoNum type="arabicPeriod"/>
            </a:pPr>
            <a:r>
              <a:rPr lang="en-IN" sz="2000" dirty="0">
                <a:latin typeface="Century Gothic" pitchFamily="34" charset="0"/>
              </a:rPr>
              <a:t>For each of the FIVE, write a small essay of 5 lines explaining why that tradition appeals to you?</a:t>
            </a:r>
          </a:p>
          <a:p>
            <a:pPr marL="457200" indent="-457200">
              <a:buAutoNum type="arabicPeriod"/>
            </a:pPr>
            <a:r>
              <a:rPr lang="en-IN" sz="2000" dirty="0">
                <a:latin typeface="Century Gothic" pitchFamily="34" charset="0"/>
              </a:rPr>
              <a:t>Include your full length photograph in your traditional dress and give a short description of it’s significance</a:t>
            </a:r>
          </a:p>
          <a:p>
            <a:pPr marL="457200" indent="-457200">
              <a:buAutoNum type="arabicPeriod"/>
            </a:pPr>
            <a:r>
              <a:rPr lang="en-IN" sz="2000" dirty="0">
                <a:latin typeface="Century Gothic" pitchFamily="34" charset="0"/>
              </a:rPr>
              <a:t>Formulate all the above in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a:srcRect/>
          <a:stretch>
            <a:fillRect/>
          </a:stretch>
        </p:blipFill>
        <p:spPr bwMode="auto">
          <a:xfrm>
            <a:off x="4671912" y="4500570"/>
            <a:ext cx="4472088" cy="2357430"/>
          </a:xfrm>
          <a:prstGeom prst="rect">
            <a:avLst/>
          </a:prstGeom>
          <a:noFill/>
        </p:spPr>
      </p:pic>
      <p:sp>
        <p:nvSpPr>
          <p:cNvPr id="4" name="Rectangle 3"/>
          <p:cNvSpPr/>
          <p:nvPr/>
        </p:nvSpPr>
        <p:spPr>
          <a:xfrm>
            <a:off x="285720" y="214290"/>
            <a:ext cx="5715040" cy="1077218"/>
          </a:xfrm>
          <a:prstGeom prst="rect">
            <a:avLst/>
          </a:prstGeom>
        </p:spPr>
        <p:txBody>
          <a:bodyPr wrap="square">
            <a:spAutoFit/>
          </a:bodyPr>
          <a:lstStyle/>
          <a:p>
            <a:r>
              <a:rPr lang="en-IN" sz="3200" b="1" dirty="0">
                <a:latin typeface="Century Gothic" pitchFamily="34" charset="0"/>
              </a:rPr>
              <a:t>Essence of Indian Traditional Knowledge </a:t>
            </a:r>
          </a:p>
        </p:txBody>
      </p:sp>
      <p:pic>
        <p:nvPicPr>
          <p:cNvPr id="11"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12" name="Rectangle 11"/>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7" name="Rectangle 6"/>
          <p:cNvSpPr/>
          <p:nvPr/>
        </p:nvSpPr>
        <p:spPr>
          <a:xfrm>
            <a:off x="428596" y="1500174"/>
            <a:ext cx="8143932" cy="2677656"/>
          </a:xfrm>
          <a:prstGeom prst="rect">
            <a:avLst/>
          </a:prstGeom>
        </p:spPr>
        <p:txBody>
          <a:bodyPr wrap="square">
            <a:spAutoFit/>
          </a:bodyPr>
          <a:lstStyle/>
          <a:p>
            <a:r>
              <a:rPr lang="en-IN" sz="3600" b="1" dirty="0">
                <a:latin typeface="Century Gothic" pitchFamily="34" charset="0"/>
              </a:rPr>
              <a:t>WATCH THIS VIDEO and answer the following questions – </a:t>
            </a:r>
            <a:endParaRPr lang="en-IN" sz="3200" dirty="0">
              <a:latin typeface="Century Gothic" pitchFamily="34" charset="0"/>
            </a:endParaRPr>
          </a:p>
          <a:p>
            <a:pPr marL="742950" indent="-742950">
              <a:buAutoNum type="arabicPeriod"/>
            </a:pPr>
            <a:r>
              <a:rPr lang="en-IN" sz="3200" dirty="0">
                <a:latin typeface="Century Gothic" pitchFamily="34" charset="0"/>
              </a:rPr>
              <a:t>What is the essence of this video</a:t>
            </a:r>
          </a:p>
          <a:p>
            <a:pPr marL="742950" indent="-742950">
              <a:buAutoNum type="arabicPeriod"/>
            </a:pPr>
            <a:r>
              <a:rPr lang="en-IN" sz="3200" dirty="0">
                <a:latin typeface="Century Gothic" pitchFamily="34" charset="0"/>
              </a:rPr>
              <a:t>What do you observe in this video?</a:t>
            </a:r>
          </a:p>
          <a:p>
            <a:pPr marL="742950" indent="-742950">
              <a:buAutoNum type="arabicPeriod"/>
            </a:pPr>
            <a:r>
              <a:rPr lang="en-IN" sz="3200" dirty="0">
                <a:latin typeface="Century Gothic" pitchFamily="34" charset="0"/>
              </a:rPr>
              <a:t>How does it appeal to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ox(in)">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 calcmode="lin" valueType="num">
                                      <p:cBhvr additive="base">
                                        <p:cTn id="1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Physical &amp; Social Context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Historical Impact of Social Change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Indigenous Knowledge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428596" y="1521631"/>
            <a:ext cx="8286808" cy="4524315"/>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the unique knowledge confined to a particular culture or society.</a:t>
            </a:r>
          </a:p>
          <a:p>
            <a:pPr>
              <a:buFont typeface="Arial" pitchFamily="34" charset="0"/>
              <a:buChar char="•"/>
            </a:pPr>
            <a:r>
              <a:rPr lang="en-IN" dirty="0">
                <a:latin typeface="Century Gothic" pitchFamily="34" charset="0"/>
              </a:rPr>
              <a:t> It is also known as local knowledge, folk knowledge, people's knowledge, traditional wisdom or traditional science.</a:t>
            </a:r>
          </a:p>
          <a:p>
            <a:pPr>
              <a:buFont typeface="Arial" pitchFamily="34" charset="0"/>
              <a:buChar char="•"/>
            </a:pPr>
            <a:r>
              <a:rPr lang="en-IN" dirty="0">
                <a:latin typeface="Century Gothic" pitchFamily="34" charset="0"/>
              </a:rPr>
              <a:t> This knowledge is generated and transmitted by communities, over time, in an effort to cope with their own </a:t>
            </a:r>
            <a:r>
              <a:rPr lang="en-IN" dirty="0" err="1">
                <a:latin typeface="Century Gothic" pitchFamily="34" charset="0"/>
              </a:rPr>
              <a:t>agroecological</a:t>
            </a:r>
            <a:r>
              <a:rPr lang="en-IN" dirty="0">
                <a:latin typeface="Century Gothic" pitchFamily="34" charset="0"/>
              </a:rPr>
              <a:t> and socio-economic environments </a:t>
            </a:r>
          </a:p>
          <a:p>
            <a:pPr>
              <a:buFont typeface="Arial" pitchFamily="34" charset="0"/>
              <a:buChar char="•"/>
            </a:pPr>
            <a:r>
              <a:rPr lang="en-IN" dirty="0">
                <a:latin typeface="Century Gothic" pitchFamily="34" charset="0"/>
              </a:rPr>
              <a:t> It is generated through a systematic process of observing local conditions, experimenting with solutions and readapting previously identified solutions to modified environmental, socio-economic and technological situations. </a:t>
            </a:r>
          </a:p>
          <a:p>
            <a:pPr>
              <a:buFont typeface="Arial" pitchFamily="34" charset="0"/>
              <a:buChar char="•"/>
            </a:pPr>
            <a:r>
              <a:rPr lang="en-IN" dirty="0">
                <a:latin typeface="Century Gothic" pitchFamily="34" charset="0"/>
              </a:rPr>
              <a:t> Indigenous knowledge is passed from generation to generation, usually by word of mouth and cultural rituals, and has been the basis for agriculture, food preparation and conservation, health care, education, and the wide range of other activities that sustain a society and its environment in many parts of the world for many centuries.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diamond(in)">
                                      <p:cBhvr>
                                        <p:cTn id="19" dur="20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 calcmode="lin" valueType="num">
                                      <p:cBhvr additive="base">
                                        <p:cTn id="24"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 calcmode="lin" valueType="num">
                                      <p:cBhvr additive="base">
                                        <p:cTn id="30"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Indigenous Knowledge - Characteristics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428596" y="1428736"/>
            <a:ext cx="8286808" cy="646331"/>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local. It is rooted to a particular place and set of experiences, and generated by people living in those places </a:t>
            </a:r>
          </a:p>
        </p:txBody>
      </p:sp>
      <p:sp>
        <p:nvSpPr>
          <p:cNvPr id="9" name="Rectangle 8"/>
          <p:cNvSpPr/>
          <p:nvPr/>
        </p:nvSpPr>
        <p:spPr>
          <a:xfrm>
            <a:off x="428596" y="2019807"/>
            <a:ext cx="8286808" cy="646331"/>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orally-transmitted, or transmitted through imitation and demonstration</a:t>
            </a:r>
          </a:p>
        </p:txBody>
      </p:sp>
      <p:sp>
        <p:nvSpPr>
          <p:cNvPr id="12" name="Rectangle 11"/>
          <p:cNvSpPr/>
          <p:nvPr/>
        </p:nvSpPr>
        <p:spPr>
          <a:xfrm>
            <a:off x="428596" y="2662749"/>
            <a:ext cx="8286808" cy="1200329"/>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the consequence of practical engagement in everyday life, and is constantly reinforced by experience and trial and error. This experience is characteristically the product of many generations of intelligent reasoning, </a:t>
            </a:r>
          </a:p>
        </p:txBody>
      </p:sp>
      <p:sp>
        <p:nvSpPr>
          <p:cNvPr id="13" name="Rectangle 12"/>
          <p:cNvSpPr/>
          <p:nvPr/>
        </p:nvSpPr>
        <p:spPr>
          <a:xfrm>
            <a:off x="428596" y="3880584"/>
            <a:ext cx="8286808" cy="369332"/>
          </a:xfrm>
          <a:prstGeom prst="rect">
            <a:avLst/>
          </a:prstGeom>
        </p:spPr>
        <p:txBody>
          <a:bodyPr wrap="square">
            <a:spAutoFit/>
          </a:bodyPr>
          <a:lstStyle/>
          <a:p>
            <a:pPr>
              <a:buFont typeface="Arial" pitchFamily="34" charset="0"/>
              <a:buChar char="•"/>
            </a:pPr>
            <a:r>
              <a:rPr lang="en-IN" dirty="0">
                <a:latin typeface="Century Gothic" pitchFamily="34" charset="0"/>
              </a:rPr>
              <a:t> it is empirical rather than theoretical knowledge.</a:t>
            </a:r>
          </a:p>
        </p:txBody>
      </p:sp>
      <p:sp>
        <p:nvSpPr>
          <p:cNvPr id="14" name="Rectangle 13"/>
          <p:cNvSpPr/>
          <p:nvPr/>
        </p:nvSpPr>
        <p:spPr>
          <a:xfrm>
            <a:off x="428596" y="4305823"/>
            <a:ext cx="8286808" cy="646331"/>
          </a:xfrm>
          <a:prstGeom prst="rect">
            <a:avLst/>
          </a:prstGeom>
        </p:spPr>
        <p:txBody>
          <a:bodyPr wrap="square">
            <a:spAutoFit/>
          </a:bodyPr>
          <a:lstStyle/>
          <a:p>
            <a:pPr>
              <a:buFont typeface="Arial" pitchFamily="34" charset="0"/>
              <a:buChar char="•"/>
            </a:pPr>
            <a:r>
              <a:rPr lang="en-IN" dirty="0">
                <a:latin typeface="Century Gothic" pitchFamily="34" charset="0"/>
              </a:rPr>
              <a:t> Repetition is an essential characteristic of tradition, even when new knowledge is added. </a:t>
            </a:r>
          </a:p>
        </p:txBody>
      </p:sp>
      <p:sp>
        <p:nvSpPr>
          <p:cNvPr id="15" name="Rectangle 14"/>
          <p:cNvSpPr/>
          <p:nvPr/>
        </p:nvSpPr>
        <p:spPr>
          <a:xfrm>
            <a:off x="428596" y="4880716"/>
            <a:ext cx="8286808" cy="923330"/>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constantly changing, being produced as well as reproduced, discovered as well as lost; though it is often represented as being somehow static.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Indigenous Knowledge – Characteristics </a:t>
            </a:r>
            <a:r>
              <a:rPr lang="en-IN" sz="1600" b="1" dirty="0">
                <a:latin typeface="Century Gothic" pitchFamily="34" charset="0"/>
              </a:rPr>
              <a:t>contd...</a:t>
            </a:r>
            <a:r>
              <a:rPr lang="en-IN" sz="2400" b="1" dirty="0">
                <a:latin typeface="Century Gothic" pitchFamily="34" charset="0"/>
              </a:rPr>
              <a:t>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428596" y="1428736"/>
            <a:ext cx="8286808" cy="646331"/>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shared to a much greater degree than other forms of knowledge.</a:t>
            </a:r>
          </a:p>
        </p:txBody>
      </p:sp>
      <p:sp>
        <p:nvSpPr>
          <p:cNvPr id="9" name="Rectangle 8"/>
          <p:cNvSpPr/>
          <p:nvPr/>
        </p:nvSpPr>
        <p:spPr>
          <a:xfrm>
            <a:off x="428596" y="2019807"/>
            <a:ext cx="8286808" cy="923330"/>
          </a:xfrm>
          <a:prstGeom prst="rect">
            <a:avLst/>
          </a:prstGeom>
        </p:spPr>
        <p:txBody>
          <a:bodyPr wrap="square">
            <a:spAutoFit/>
          </a:bodyPr>
          <a:lstStyle/>
          <a:p>
            <a:pPr>
              <a:buFont typeface="Arial" pitchFamily="34" charset="0"/>
              <a:buChar char="•"/>
            </a:pPr>
            <a:r>
              <a:rPr lang="en-IN" dirty="0">
                <a:latin typeface="Century Gothic" pitchFamily="34" charset="0"/>
              </a:rPr>
              <a:t>Although indigenous knowledge may be focused on particular individuals and may achieve a degree of coherence in rituals and other symbolic constructs, its distribution is always fragmentary. </a:t>
            </a:r>
          </a:p>
        </p:txBody>
      </p:sp>
      <p:sp>
        <p:nvSpPr>
          <p:cNvPr id="12" name="Rectangle 11"/>
          <p:cNvSpPr/>
          <p:nvPr/>
        </p:nvSpPr>
        <p:spPr>
          <a:xfrm>
            <a:off x="428596" y="2930909"/>
            <a:ext cx="8286808" cy="646331"/>
          </a:xfrm>
          <a:prstGeom prst="rect">
            <a:avLst/>
          </a:prstGeom>
        </p:spPr>
        <p:txBody>
          <a:bodyPr wrap="square">
            <a:spAutoFit/>
          </a:bodyPr>
          <a:lstStyle/>
          <a:p>
            <a:pPr>
              <a:buFont typeface="Arial" pitchFamily="34" charset="0"/>
              <a:buChar char="•"/>
            </a:pPr>
            <a:r>
              <a:rPr lang="en-IN" dirty="0">
                <a:latin typeface="Century Gothic" pitchFamily="34" charset="0"/>
              </a:rPr>
              <a:t> indigenous knowledge is at its densest and directly applicable its organization is essentially functional. , </a:t>
            </a:r>
          </a:p>
        </p:txBody>
      </p:sp>
      <p:sp>
        <p:nvSpPr>
          <p:cNvPr id="13" name="Rectangle 12"/>
          <p:cNvSpPr/>
          <p:nvPr/>
        </p:nvSpPr>
        <p:spPr>
          <a:xfrm>
            <a:off x="428596" y="3643314"/>
            <a:ext cx="8286808" cy="923330"/>
          </a:xfrm>
          <a:prstGeom prst="rect">
            <a:avLst/>
          </a:prstGeom>
        </p:spPr>
        <p:txBody>
          <a:bodyPr wrap="square">
            <a:spAutoFit/>
          </a:bodyPr>
          <a:lstStyle/>
          <a:p>
            <a:pPr>
              <a:buFont typeface="Arial" pitchFamily="34" charset="0"/>
              <a:buChar char="•"/>
            </a:pPr>
            <a:r>
              <a:rPr lang="en-IN" dirty="0">
                <a:latin typeface="Century Gothic" pitchFamily="34" charset="0"/>
              </a:rPr>
              <a:t>Indigenous knowledge is characteristically situated within broader cultural traditions; separating the technical from the nontechnical, the rational from the non-rational is problematic.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0" y="214290"/>
            <a:ext cx="9144000"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Traditional Knowledge </a:t>
            </a:r>
            <a:r>
              <a:rPr lang="en-IN" sz="2400" b="1" dirty="0" err="1">
                <a:latin typeface="Century Gothic" pitchFamily="34" charset="0"/>
              </a:rPr>
              <a:t>vs</a:t>
            </a:r>
            <a:r>
              <a:rPr lang="en-IN" sz="2400" b="1" dirty="0">
                <a:latin typeface="Century Gothic" pitchFamily="34" charset="0"/>
              </a:rPr>
              <a:t> Indigenous Knowledge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0" y="1045286"/>
            <a:ext cx="4572000" cy="369332"/>
          </a:xfrm>
          <a:prstGeom prst="rect">
            <a:avLst/>
          </a:prstGeom>
        </p:spPr>
        <p:txBody>
          <a:bodyPr>
            <a:spAutoFit/>
          </a:bodyPr>
          <a:lstStyle/>
          <a:p>
            <a:pPr algn="ctr"/>
            <a:r>
              <a:rPr lang="en-IN" b="1" dirty="0">
                <a:latin typeface="Century Gothic" pitchFamily="34" charset="0"/>
              </a:rPr>
              <a:t>Traditional Knowledge</a:t>
            </a:r>
            <a:endParaRPr lang="en-IN" dirty="0">
              <a:latin typeface="Century Gothic" pitchFamily="34" charset="0"/>
            </a:endParaRPr>
          </a:p>
        </p:txBody>
      </p:sp>
      <p:sp>
        <p:nvSpPr>
          <p:cNvPr id="9" name="Rectangle 8"/>
          <p:cNvSpPr/>
          <p:nvPr/>
        </p:nvSpPr>
        <p:spPr>
          <a:xfrm>
            <a:off x="4572032" y="1045286"/>
            <a:ext cx="4572000" cy="369332"/>
          </a:xfrm>
          <a:prstGeom prst="rect">
            <a:avLst/>
          </a:prstGeom>
        </p:spPr>
        <p:txBody>
          <a:bodyPr>
            <a:spAutoFit/>
          </a:bodyPr>
          <a:lstStyle/>
          <a:p>
            <a:pPr algn="ctr"/>
            <a:r>
              <a:rPr lang="en-IN" b="1" dirty="0">
                <a:latin typeface="Century Gothic" pitchFamily="34" charset="0"/>
              </a:rPr>
              <a:t>Indigenous Knowledge </a:t>
            </a:r>
            <a:endParaRPr lang="en-IN" dirty="0">
              <a:latin typeface="Century Gothic" pitchFamily="34" charset="0"/>
            </a:endParaRPr>
          </a:p>
        </p:txBody>
      </p:sp>
      <p:cxnSp>
        <p:nvCxnSpPr>
          <p:cNvPr id="13" name="Straight Connector 12"/>
          <p:cNvCxnSpPr/>
          <p:nvPr/>
        </p:nvCxnSpPr>
        <p:spPr>
          <a:xfrm rot="5400000">
            <a:off x="2178827" y="3679033"/>
            <a:ext cx="4786346"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1406" y="1402476"/>
            <a:ext cx="4572000" cy="2031325"/>
          </a:xfrm>
          <a:prstGeom prst="rect">
            <a:avLst/>
          </a:prstGeom>
        </p:spPr>
        <p:txBody>
          <a:bodyPr>
            <a:spAutoFit/>
          </a:bodyPr>
          <a:lstStyle/>
          <a:p>
            <a:pPr marL="342900" indent="-342900">
              <a:buAutoNum type="arabicPeriod"/>
            </a:pPr>
            <a:r>
              <a:rPr lang="en-IN" dirty="0">
                <a:latin typeface="Century Gothic" pitchFamily="34" charset="0"/>
              </a:rPr>
              <a:t>Traditional knowledge (TK) is knowledge, know-how, skills and practices that are developed, sustained and passed on from generation to generation </a:t>
            </a:r>
            <a:r>
              <a:rPr lang="en-IN" b="1" dirty="0">
                <a:latin typeface="Century Gothic" pitchFamily="34" charset="0"/>
              </a:rPr>
              <a:t>within a community,</a:t>
            </a:r>
            <a:r>
              <a:rPr lang="en-IN" dirty="0">
                <a:latin typeface="Century Gothic" pitchFamily="34" charset="0"/>
              </a:rPr>
              <a:t> often forming part of its cultural or spiritual identity.</a:t>
            </a:r>
          </a:p>
        </p:txBody>
      </p:sp>
      <p:sp>
        <p:nvSpPr>
          <p:cNvPr id="14" name="Rectangle 13"/>
          <p:cNvSpPr/>
          <p:nvPr/>
        </p:nvSpPr>
        <p:spPr>
          <a:xfrm>
            <a:off x="4572000" y="1402476"/>
            <a:ext cx="4572000" cy="2031325"/>
          </a:xfrm>
          <a:prstGeom prst="rect">
            <a:avLst/>
          </a:prstGeom>
        </p:spPr>
        <p:txBody>
          <a:bodyPr>
            <a:spAutoFit/>
          </a:bodyPr>
          <a:lstStyle/>
          <a:p>
            <a:pPr marL="342900" indent="-342900">
              <a:buAutoNum type="arabicPeriod"/>
            </a:pPr>
            <a:r>
              <a:rPr lang="en-IN" dirty="0">
                <a:latin typeface="Century Gothic" pitchFamily="34" charset="0"/>
              </a:rPr>
              <a:t>Indigenous knowledge is the unique knowledge confined to a </a:t>
            </a:r>
            <a:r>
              <a:rPr lang="en-IN" b="1" dirty="0">
                <a:latin typeface="Century Gothic" pitchFamily="34" charset="0"/>
              </a:rPr>
              <a:t>particular culture or society</a:t>
            </a:r>
            <a:r>
              <a:rPr lang="en-IN" dirty="0">
                <a:latin typeface="Century Gothic" pitchFamily="34" charset="0"/>
              </a:rPr>
              <a:t> and is also known as local knowledge, folk knowledge, people's knowledge, traditional wisdom or traditional science.</a:t>
            </a:r>
          </a:p>
        </p:txBody>
      </p:sp>
      <p:sp>
        <p:nvSpPr>
          <p:cNvPr id="15" name="Rectangle 14"/>
          <p:cNvSpPr/>
          <p:nvPr/>
        </p:nvSpPr>
        <p:spPr>
          <a:xfrm>
            <a:off x="-32" y="3371679"/>
            <a:ext cx="4572000" cy="1200329"/>
          </a:xfrm>
          <a:prstGeom prst="rect">
            <a:avLst/>
          </a:prstGeom>
        </p:spPr>
        <p:txBody>
          <a:bodyPr>
            <a:spAutoFit/>
          </a:bodyPr>
          <a:lstStyle/>
          <a:p>
            <a:pPr marL="342900" indent="-342900"/>
            <a:r>
              <a:rPr lang="en-IN" dirty="0">
                <a:latin typeface="Century Gothic" pitchFamily="34" charset="0"/>
              </a:rPr>
              <a:t>2.	 Traditional knowledge typically </a:t>
            </a:r>
            <a:r>
              <a:rPr lang="en-IN" b="1" dirty="0">
                <a:latin typeface="Century Gothic" pitchFamily="34" charset="0"/>
              </a:rPr>
              <a:t>distinguishes</a:t>
            </a:r>
            <a:r>
              <a:rPr lang="en-IN" dirty="0">
                <a:latin typeface="Century Gothic" pitchFamily="34" charset="0"/>
              </a:rPr>
              <a:t> one community from another</a:t>
            </a:r>
          </a:p>
          <a:p>
            <a:pPr marL="342900" indent="-342900"/>
            <a:endParaRPr lang="en-IN" dirty="0">
              <a:latin typeface="Century Gothic" pitchFamily="34" charset="0"/>
            </a:endParaRPr>
          </a:p>
        </p:txBody>
      </p:sp>
      <p:sp>
        <p:nvSpPr>
          <p:cNvPr id="16" name="Rectangle 15"/>
          <p:cNvSpPr/>
          <p:nvPr/>
        </p:nvSpPr>
        <p:spPr>
          <a:xfrm>
            <a:off x="4572000" y="3402740"/>
            <a:ext cx="4572000" cy="923330"/>
          </a:xfrm>
          <a:prstGeom prst="rect">
            <a:avLst/>
          </a:prstGeom>
        </p:spPr>
        <p:txBody>
          <a:bodyPr>
            <a:spAutoFit/>
          </a:bodyPr>
          <a:lstStyle/>
          <a:p>
            <a:pPr marL="342900" indent="-342900"/>
            <a:r>
              <a:rPr lang="en-IN" dirty="0">
                <a:latin typeface="Century Gothic" pitchFamily="34" charset="0"/>
              </a:rPr>
              <a:t>2.	 Indigenous knowledge typically </a:t>
            </a:r>
            <a:r>
              <a:rPr lang="en-IN" b="1" dirty="0">
                <a:latin typeface="Century Gothic" pitchFamily="34" charset="0"/>
              </a:rPr>
              <a:t>defines a</a:t>
            </a:r>
            <a:r>
              <a:rPr lang="en-IN" dirty="0">
                <a:latin typeface="Century Gothic" pitchFamily="34" charset="0"/>
              </a:rPr>
              <a:t> community</a:t>
            </a:r>
          </a:p>
          <a:p>
            <a:pPr marL="342900" indent="-342900"/>
            <a:endParaRPr lang="en-IN" dirty="0">
              <a:latin typeface="Century Gothic" pitchFamily="34" charset="0"/>
            </a:endParaRPr>
          </a:p>
        </p:txBody>
      </p:sp>
      <p:sp>
        <p:nvSpPr>
          <p:cNvPr id="17" name="Rectangle 16"/>
          <p:cNvSpPr/>
          <p:nvPr/>
        </p:nvSpPr>
        <p:spPr>
          <a:xfrm>
            <a:off x="-32" y="4214818"/>
            <a:ext cx="4572000" cy="923330"/>
          </a:xfrm>
          <a:prstGeom prst="rect">
            <a:avLst/>
          </a:prstGeom>
        </p:spPr>
        <p:txBody>
          <a:bodyPr>
            <a:spAutoFit/>
          </a:bodyPr>
          <a:lstStyle/>
          <a:p>
            <a:pPr marL="342900" indent="-342900"/>
            <a:r>
              <a:rPr lang="en-IN" dirty="0">
                <a:latin typeface="Century Gothic" pitchFamily="34" charset="0"/>
              </a:rPr>
              <a:t>3.	It is generic and often found in small traces in communities.</a:t>
            </a:r>
          </a:p>
          <a:p>
            <a:pPr marL="342900" indent="-342900"/>
            <a:endParaRPr lang="en-IN" dirty="0">
              <a:latin typeface="Century Gothic" pitchFamily="34" charset="0"/>
            </a:endParaRPr>
          </a:p>
        </p:txBody>
      </p:sp>
      <p:sp>
        <p:nvSpPr>
          <p:cNvPr id="18" name="Rectangle 17"/>
          <p:cNvSpPr/>
          <p:nvPr/>
        </p:nvSpPr>
        <p:spPr>
          <a:xfrm>
            <a:off x="4572000" y="4214818"/>
            <a:ext cx="4572000" cy="923330"/>
          </a:xfrm>
          <a:prstGeom prst="rect">
            <a:avLst/>
          </a:prstGeom>
        </p:spPr>
        <p:txBody>
          <a:bodyPr>
            <a:spAutoFit/>
          </a:bodyPr>
          <a:lstStyle/>
          <a:p>
            <a:pPr marL="342900" indent="-342900"/>
            <a:r>
              <a:rPr lang="en-IN" dirty="0">
                <a:latin typeface="Century Gothic" pitchFamily="34" charset="0"/>
              </a:rPr>
              <a:t>3.	It is specific to certain communities and more localized to geographies</a:t>
            </a:r>
          </a:p>
          <a:p>
            <a:pPr marL="342900" indent="-342900"/>
            <a:endParaRPr lang="en-IN" dirty="0">
              <a:latin typeface="Century Gothic" pitchFamily="34" charset="0"/>
            </a:endParaRPr>
          </a:p>
        </p:txBody>
      </p:sp>
      <p:sp>
        <p:nvSpPr>
          <p:cNvPr id="19" name="Rectangle 18"/>
          <p:cNvSpPr/>
          <p:nvPr/>
        </p:nvSpPr>
        <p:spPr>
          <a:xfrm>
            <a:off x="-32" y="4863124"/>
            <a:ext cx="4572000" cy="1200329"/>
          </a:xfrm>
          <a:prstGeom prst="rect">
            <a:avLst/>
          </a:prstGeom>
        </p:spPr>
        <p:txBody>
          <a:bodyPr>
            <a:spAutoFit/>
          </a:bodyPr>
          <a:lstStyle/>
          <a:p>
            <a:pPr marL="342900" indent="-342900"/>
            <a:r>
              <a:rPr lang="en-IN" dirty="0">
                <a:latin typeface="Century Gothic" pitchFamily="34" charset="0"/>
              </a:rPr>
              <a:t>4.	It is a broader term and denotes a body of knowledge beyond historical proofs and evidences</a:t>
            </a:r>
          </a:p>
          <a:p>
            <a:pPr marL="342900" indent="-342900"/>
            <a:endParaRPr lang="en-IN" dirty="0">
              <a:latin typeface="Century Gothic" pitchFamily="34" charset="0"/>
            </a:endParaRPr>
          </a:p>
        </p:txBody>
      </p:sp>
      <p:sp>
        <p:nvSpPr>
          <p:cNvPr id="20" name="Rectangle 19"/>
          <p:cNvSpPr/>
          <p:nvPr/>
        </p:nvSpPr>
        <p:spPr>
          <a:xfrm>
            <a:off x="4572000" y="4857760"/>
            <a:ext cx="4572000" cy="1477328"/>
          </a:xfrm>
          <a:prstGeom prst="rect">
            <a:avLst/>
          </a:prstGeom>
        </p:spPr>
        <p:txBody>
          <a:bodyPr>
            <a:spAutoFit/>
          </a:bodyPr>
          <a:lstStyle/>
          <a:p>
            <a:pPr marL="342900" indent="-342900"/>
            <a:r>
              <a:rPr lang="en-IN" dirty="0">
                <a:latin typeface="Century Gothic" pitchFamily="34" charset="0"/>
              </a:rPr>
              <a:t>4.	It is a rather narrow term and is practiced in the form of customs and practices within a particular local community</a:t>
            </a:r>
          </a:p>
          <a:p>
            <a:pPr marL="342900" indent="-342900"/>
            <a:endParaRPr lang="en-IN"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0" y="214290"/>
            <a:ext cx="9144000"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Traditional Knowledge </a:t>
            </a:r>
            <a:r>
              <a:rPr lang="en-IN" sz="2400" b="1" dirty="0" err="1">
                <a:latin typeface="Century Gothic" pitchFamily="34" charset="0"/>
              </a:rPr>
              <a:t>vs</a:t>
            </a:r>
            <a:r>
              <a:rPr lang="en-IN" sz="2400" b="1" dirty="0">
                <a:latin typeface="Century Gothic" pitchFamily="34" charset="0"/>
              </a:rPr>
              <a:t> Western Knowledge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0" y="1086536"/>
            <a:ext cx="4572000" cy="369332"/>
          </a:xfrm>
          <a:prstGeom prst="rect">
            <a:avLst/>
          </a:prstGeom>
        </p:spPr>
        <p:txBody>
          <a:bodyPr>
            <a:spAutoFit/>
          </a:bodyPr>
          <a:lstStyle/>
          <a:p>
            <a:pPr algn="ctr"/>
            <a:r>
              <a:rPr lang="en-IN" b="1" dirty="0">
                <a:latin typeface="Century Gothic" pitchFamily="34" charset="0"/>
              </a:rPr>
              <a:t>Traditional Knowledge</a:t>
            </a:r>
            <a:endParaRPr lang="en-IN" dirty="0">
              <a:latin typeface="Century Gothic" pitchFamily="34" charset="0"/>
            </a:endParaRPr>
          </a:p>
        </p:txBody>
      </p:sp>
      <p:sp>
        <p:nvSpPr>
          <p:cNvPr id="9" name="Rectangle 8"/>
          <p:cNvSpPr/>
          <p:nvPr/>
        </p:nvSpPr>
        <p:spPr>
          <a:xfrm>
            <a:off x="4572032" y="1086536"/>
            <a:ext cx="4572000" cy="369332"/>
          </a:xfrm>
          <a:prstGeom prst="rect">
            <a:avLst/>
          </a:prstGeom>
        </p:spPr>
        <p:txBody>
          <a:bodyPr>
            <a:spAutoFit/>
          </a:bodyPr>
          <a:lstStyle/>
          <a:p>
            <a:pPr algn="ctr"/>
            <a:r>
              <a:rPr lang="en-IN" b="1" dirty="0">
                <a:latin typeface="Century Gothic" pitchFamily="34" charset="0"/>
              </a:rPr>
              <a:t>Western Knowledge </a:t>
            </a:r>
            <a:endParaRPr lang="en-IN" dirty="0">
              <a:latin typeface="Century Gothic" pitchFamily="34" charset="0"/>
            </a:endParaRPr>
          </a:p>
        </p:txBody>
      </p:sp>
      <p:cxnSp>
        <p:nvCxnSpPr>
          <p:cNvPr id="13" name="Straight Connector 12"/>
          <p:cNvCxnSpPr/>
          <p:nvPr/>
        </p:nvCxnSpPr>
        <p:spPr>
          <a:xfrm rot="5400000">
            <a:off x="2178827" y="3679033"/>
            <a:ext cx="4786346"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1406" y="1372496"/>
            <a:ext cx="4572000" cy="1200329"/>
          </a:xfrm>
          <a:prstGeom prst="rect">
            <a:avLst/>
          </a:prstGeom>
        </p:spPr>
        <p:txBody>
          <a:bodyPr>
            <a:spAutoFit/>
          </a:bodyPr>
          <a:lstStyle/>
          <a:p>
            <a:pPr marL="342900" indent="-342900">
              <a:buAutoNum type="arabicPeriod"/>
            </a:pPr>
            <a:r>
              <a:rPr lang="en-IN" dirty="0">
                <a:latin typeface="Century Gothic" pitchFamily="34" charset="0"/>
              </a:rPr>
              <a:t>Traditional knowledge (TK) is generally transmitted from one generation to other through word-of-mouth</a:t>
            </a:r>
          </a:p>
        </p:txBody>
      </p:sp>
      <p:sp>
        <p:nvSpPr>
          <p:cNvPr id="14" name="Rectangle 13"/>
          <p:cNvSpPr/>
          <p:nvPr/>
        </p:nvSpPr>
        <p:spPr>
          <a:xfrm>
            <a:off x="4572000" y="1428736"/>
            <a:ext cx="4572000" cy="1200329"/>
          </a:xfrm>
          <a:prstGeom prst="rect">
            <a:avLst/>
          </a:prstGeom>
        </p:spPr>
        <p:txBody>
          <a:bodyPr>
            <a:spAutoFit/>
          </a:bodyPr>
          <a:lstStyle/>
          <a:p>
            <a:pPr marL="342900" indent="-342900">
              <a:buAutoNum type="arabicPeriod"/>
            </a:pPr>
            <a:r>
              <a:rPr lang="en-IN" dirty="0">
                <a:latin typeface="Century Gothic" pitchFamily="34" charset="0"/>
              </a:rPr>
              <a:t>Western Knowledge is generally transmitted from one generation to other through postulates and theories</a:t>
            </a:r>
          </a:p>
        </p:txBody>
      </p:sp>
      <p:sp>
        <p:nvSpPr>
          <p:cNvPr id="15" name="Rectangle 14"/>
          <p:cNvSpPr/>
          <p:nvPr/>
        </p:nvSpPr>
        <p:spPr>
          <a:xfrm>
            <a:off x="0" y="2538252"/>
            <a:ext cx="4572000" cy="1200329"/>
          </a:xfrm>
          <a:prstGeom prst="rect">
            <a:avLst/>
          </a:prstGeom>
        </p:spPr>
        <p:txBody>
          <a:bodyPr>
            <a:spAutoFit/>
          </a:bodyPr>
          <a:lstStyle/>
          <a:p>
            <a:pPr marL="342900" indent="-342900">
              <a:buAutoNum type="arabicPeriod" startAt="2"/>
            </a:pPr>
            <a:r>
              <a:rPr lang="en-IN" dirty="0">
                <a:latin typeface="Century Gothic" pitchFamily="34" charset="0"/>
              </a:rPr>
              <a:t>Traditional knowledge systems     </a:t>
            </a:r>
          </a:p>
          <a:p>
            <a:pPr marL="342900" indent="-342900"/>
            <a:r>
              <a:rPr lang="en-IN" dirty="0">
                <a:latin typeface="Century Gothic" pitchFamily="34" charset="0"/>
              </a:rPr>
              <a:t>	adopt a more holistic approach, and do not separate observations into different disciplines </a:t>
            </a:r>
          </a:p>
        </p:txBody>
      </p:sp>
      <p:sp>
        <p:nvSpPr>
          <p:cNvPr id="16" name="Rectangle 15"/>
          <p:cNvSpPr/>
          <p:nvPr/>
        </p:nvSpPr>
        <p:spPr>
          <a:xfrm>
            <a:off x="4572032" y="2545276"/>
            <a:ext cx="4572000" cy="1200329"/>
          </a:xfrm>
          <a:prstGeom prst="rect">
            <a:avLst/>
          </a:prstGeom>
        </p:spPr>
        <p:txBody>
          <a:bodyPr>
            <a:spAutoFit/>
          </a:bodyPr>
          <a:lstStyle/>
          <a:p>
            <a:pPr marL="342900" indent="-342900">
              <a:buAutoNum type="arabicPeriod" startAt="2"/>
            </a:pPr>
            <a:r>
              <a:rPr lang="en-IN" dirty="0">
                <a:latin typeface="Century Gothic" pitchFamily="34" charset="0"/>
              </a:rPr>
              <a:t>Western Knowledge is rather fragmented and presents itself through various disciplines and areas of expert knowledge </a:t>
            </a:r>
          </a:p>
        </p:txBody>
      </p:sp>
      <p:sp>
        <p:nvSpPr>
          <p:cNvPr id="17" name="Rectangle 16"/>
          <p:cNvSpPr/>
          <p:nvPr/>
        </p:nvSpPr>
        <p:spPr>
          <a:xfrm>
            <a:off x="-32" y="3714752"/>
            <a:ext cx="4572000" cy="646331"/>
          </a:xfrm>
          <a:prstGeom prst="rect">
            <a:avLst/>
          </a:prstGeom>
        </p:spPr>
        <p:txBody>
          <a:bodyPr>
            <a:spAutoFit/>
          </a:bodyPr>
          <a:lstStyle/>
          <a:p>
            <a:pPr marL="342900" indent="-342900"/>
            <a:r>
              <a:rPr lang="en-IN" dirty="0">
                <a:latin typeface="Century Gothic" pitchFamily="34" charset="0"/>
              </a:rPr>
              <a:t>3.  Traditional knowledge is mainly subjective and qualitative.  </a:t>
            </a:r>
          </a:p>
        </p:txBody>
      </p:sp>
      <p:sp>
        <p:nvSpPr>
          <p:cNvPr id="18" name="Rectangle 17"/>
          <p:cNvSpPr/>
          <p:nvPr/>
        </p:nvSpPr>
        <p:spPr>
          <a:xfrm>
            <a:off x="4572032" y="3714752"/>
            <a:ext cx="4572000" cy="646331"/>
          </a:xfrm>
          <a:prstGeom prst="rect">
            <a:avLst/>
          </a:prstGeom>
        </p:spPr>
        <p:txBody>
          <a:bodyPr>
            <a:spAutoFit/>
          </a:bodyPr>
          <a:lstStyle/>
          <a:p>
            <a:pPr marL="342900" indent="-342900"/>
            <a:r>
              <a:rPr lang="en-IN" dirty="0">
                <a:latin typeface="Century Gothic" pitchFamily="34" charset="0"/>
              </a:rPr>
              <a:t>3.  Western knowledge is objective and quantitative.  </a:t>
            </a:r>
          </a:p>
        </p:txBody>
      </p:sp>
      <p:sp>
        <p:nvSpPr>
          <p:cNvPr id="19" name="Rectangle 18"/>
          <p:cNvSpPr/>
          <p:nvPr/>
        </p:nvSpPr>
        <p:spPr>
          <a:xfrm>
            <a:off x="4572000" y="4286256"/>
            <a:ext cx="4572000" cy="2862322"/>
          </a:xfrm>
          <a:prstGeom prst="rect">
            <a:avLst/>
          </a:prstGeom>
        </p:spPr>
        <p:txBody>
          <a:bodyPr>
            <a:spAutoFit/>
          </a:bodyPr>
          <a:lstStyle/>
          <a:p>
            <a:pPr marL="342900" indent="-342900"/>
            <a:r>
              <a:rPr lang="en-IN" dirty="0">
                <a:latin typeface="Century Gothic" pitchFamily="34" charset="0"/>
              </a:rPr>
              <a:t>4.  Western science isolates its objects of study from their vital context by putting them in simplified and controllable experimental environments—which also means that scientists separate themselves from nature, the object of their studies</a:t>
            </a:r>
          </a:p>
          <a:p>
            <a:pPr marL="342900" indent="-342900">
              <a:buAutoNum type="arabicPeriod"/>
            </a:pPr>
            <a:endParaRPr lang="en-IN" dirty="0">
              <a:latin typeface="Century Gothic" pitchFamily="34" charset="0"/>
            </a:endParaRPr>
          </a:p>
          <a:p>
            <a:endParaRPr lang="en-IN" dirty="0">
              <a:latin typeface="Century Gothic" pitchFamily="34" charset="0"/>
            </a:endParaRPr>
          </a:p>
        </p:txBody>
      </p:sp>
      <p:sp>
        <p:nvSpPr>
          <p:cNvPr id="20" name="Rectangle 19"/>
          <p:cNvSpPr/>
          <p:nvPr/>
        </p:nvSpPr>
        <p:spPr>
          <a:xfrm>
            <a:off x="0" y="4286256"/>
            <a:ext cx="4572000" cy="1477328"/>
          </a:xfrm>
          <a:prstGeom prst="rect">
            <a:avLst/>
          </a:prstGeom>
        </p:spPr>
        <p:txBody>
          <a:bodyPr>
            <a:spAutoFit/>
          </a:bodyPr>
          <a:lstStyle/>
          <a:p>
            <a:pPr marL="342900" indent="-342900"/>
            <a:r>
              <a:rPr lang="en-IN" dirty="0">
                <a:latin typeface="Century Gothic" pitchFamily="34" charset="0"/>
              </a:rPr>
              <a:t>4.   Traditional knowledge always depends on its context and particular local conditions</a:t>
            </a:r>
          </a:p>
          <a:p>
            <a:pPr marL="342900" indent="-342900">
              <a:buAutoNum type="arabicPeriod"/>
            </a:pPr>
            <a:endParaRPr lang="en-IN" dirty="0">
              <a:latin typeface="Century Gothic" pitchFamily="34" charset="0"/>
            </a:endParaRPr>
          </a:p>
          <a:p>
            <a:endParaRPr lang="en-IN"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0" y="214290"/>
            <a:ext cx="9144000" cy="1569660"/>
          </a:xfrm>
          <a:prstGeom prst="rect">
            <a:avLst/>
          </a:prstGeom>
        </p:spPr>
        <p:txBody>
          <a:bodyPr wrap="square">
            <a:spAutoFit/>
          </a:bodyPr>
          <a:lstStyle/>
          <a:p>
            <a:r>
              <a:rPr lang="en-IN" sz="2400" b="1" dirty="0">
                <a:latin typeface="Century Gothic" pitchFamily="34" charset="0"/>
              </a:rPr>
              <a:t>                          TRADITIONAL KNOWLEDGE</a:t>
            </a:r>
          </a:p>
          <a:p>
            <a:r>
              <a:rPr lang="en-IN" sz="2400" b="1" dirty="0">
                <a:latin typeface="Century Gothic" pitchFamily="34" charset="0"/>
              </a:rPr>
              <a:t>	       Traditional Knowledge </a:t>
            </a:r>
            <a:r>
              <a:rPr lang="en-IN" sz="2400" b="1" dirty="0" err="1">
                <a:latin typeface="Century Gothic" pitchFamily="34" charset="0"/>
              </a:rPr>
              <a:t>vs</a:t>
            </a:r>
            <a:r>
              <a:rPr lang="en-IN" sz="2400" b="1" dirty="0">
                <a:latin typeface="Century Gothic" pitchFamily="34" charset="0"/>
              </a:rPr>
              <a:t> Formal Knowledge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p:txBody>
      </p:sp>
      <p:pic>
        <p:nvPicPr>
          <p:cNvPr id="10" name="Picture 4" descr="How to Make the Copyright Symbol on Your Computer"/>
          <p:cNvPicPr>
            <a:picLocks noChangeAspect="1" noChangeArrowheads="1"/>
          </p:cNvPicPr>
          <p:nvPr/>
        </p:nvPicPr>
        <p:blipFill>
          <a:blip r:embed="rId3" cstate="print"/>
          <a:srcRect/>
          <a:stretch>
            <a:fillRect/>
          </a:stretch>
        </p:blipFill>
        <p:spPr bwMode="auto">
          <a:xfrm>
            <a:off x="0" y="6472947"/>
            <a:ext cx="328023" cy="235221"/>
          </a:xfrm>
          <a:prstGeom prst="rect">
            <a:avLst/>
          </a:prstGeom>
          <a:noFill/>
        </p:spPr>
      </p:pic>
      <p:sp>
        <p:nvSpPr>
          <p:cNvPr id="11" name="Rectangle 10"/>
          <p:cNvSpPr/>
          <p:nvPr/>
        </p:nvSpPr>
        <p:spPr>
          <a:xfrm>
            <a:off x="230576" y="6429396"/>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8" name="Rectangle 7"/>
          <p:cNvSpPr/>
          <p:nvPr/>
        </p:nvSpPr>
        <p:spPr>
          <a:xfrm>
            <a:off x="0" y="1285860"/>
            <a:ext cx="4572000" cy="369332"/>
          </a:xfrm>
          <a:prstGeom prst="rect">
            <a:avLst/>
          </a:prstGeom>
        </p:spPr>
        <p:txBody>
          <a:bodyPr>
            <a:spAutoFit/>
          </a:bodyPr>
          <a:lstStyle/>
          <a:p>
            <a:pPr algn="ctr"/>
            <a:r>
              <a:rPr lang="en-IN" b="1" dirty="0">
                <a:latin typeface="Century Gothic" pitchFamily="34" charset="0"/>
              </a:rPr>
              <a:t>Traditional Knowledge</a:t>
            </a:r>
            <a:endParaRPr lang="en-IN" dirty="0">
              <a:latin typeface="Century Gothic" pitchFamily="34" charset="0"/>
            </a:endParaRPr>
          </a:p>
        </p:txBody>
      </p:sp>
      <p:sp>
        <p:nvSpPr>
          <p:cNvPr id="9" name="Rectangle 8"/>
          <p:cNvSpPr/>
          <p:nvPr/>
        </p:nvSpPr>
        <p:spPr>
          <a:xfrm>
            <a:off x="4572032" y="1285860"/>
            <a:ext cx="4572000" cy="369332"/>
          </a:xfrm>
          <a:prstGeom prst="rect">
            <a:avLst/>
          </a:prstGeom>
        </p:spPr>
        <p:txBody>
          <a:bodyPr>
            <a:spAutoFit/>
          </a:bodyPr>
          <a:lstStyle/>
          <a:p>
            <a:pPr algn="ctr"/>
            <a:r>
              <a:rPr lang="en-IN" b="1" dirty="0">
                <a:latin typeface="Century Gothic" pitchFamily="34" charset="0"/>
              </a:rPr>
              <a:t>Formal Knowledge </a:t>
            </a:r>
            <a:endParaRPr lang="en-IN" dirty="0">
              <a:latin typeface="Century Gothic" pitchFamily="34" charset="0"/>
            </a:endParaRPr>
          </a:p>
        </p:txBody>
      </p:sp>
      <p:cxnSp>
        <p:nvCxnSpPr>
          <p:cNvPr id="13" name="Straight Connector 12"/>
          <p:cNvCxnSpPr/>
          <p:nvPr/>
        </p:nvCxnSpPr>
        <p:spPr>
          <a:xfrm rot="5400000">
            <a:off x="2178827" y="3679033"/>
            <a:ext cx="4786346"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428596" y="1714488"/>
          <a:ext cx="8501122" cy="839866"/>
        </p:xfrm>
        <a:graphic>
          <a:graphicData uri="http://schemas.openxmlformats.org/drawingml/2006/table">
            <a:tbl>
              <a:tblPr/>
              <a:tblGrid>
                <a:gridCol w="3962508">
                  <a:extLst>
                    <a:ext uri="{9D8B030D-6E8A-4147-A177-3AD203B41FA5}">
                      <a16:colId xmlns:a16="http://schemas.microsoft.com/office/drawing/2014/main" val="20000"/>
                    </a:ext>
                  </a:extLst>
                </a:gridCol>
                <a:gridCol w="4538614">
                  <a:extLst>
                    <a:ext uri="{9D8B030D-6E8A-4147-A177-3AD203B41FA5}">
                      <a16:colId xmlns:a16="http://schemas.microsoft.com/office/drawing/2014/main" val="20001"/>
                    </a:ext>
                  </a:extLst>
                </a:gridCol>
              </a:tblGrid>
              <a:tr h="300034">
                <a:tc>
                  <a:txBody>
                    <a:bodyPr/>
                    <a:lstStyle/>
                    <a:p>
                      <a:pPr algn="ctr"/>
                      <a:r>
                        <a:rPr lang="en-IN" sz="1800" dirty="0">
                          <a:latin typeface="Century Gothic" pitchFamily="34" charset="0"/>
                        </a:rPr>
                        <a:t>Traditional</a:t>
                      </a:r>
                      <a:r>
                        <a:rPr lang="en-IN" sz="1800" baseline="0" dirty="0">
                          <a:latin typeface="Century Gothic" pitchFamily="34" charset="0"/>
                        </a:rPr>
                        <a:t> Knowledge is oriented in a way that it provides information about past and present events</a:t>
                      </a:r>
                      <a:endParaRPr lang="en-IN" sz="1800" dirty="0">
                        <a:latin typeface="Century Gothic" pitchFamily="34" charset="0"/>
                      </a:endParaRPr>
                    </a:p>
                  </a:txBody>
                  <a:tcPr marL="8453" marR="8453" marT="8453" marB="8453">
                    <a:lnL>
                      <a:noFill/>
                    </a:lnL>
                    <a:lnR>
                      <a:noFill/>
                    </a:lnR>
                    <a:lnT>
                      <a:noFill/>
                    </a:lnT>
                    <a:lnB>
                      <a:noFill/>
                    </a:lnB>
                  </a:tcPr>
                </a:tc>
                <a:tc>
                  <a:txBody>
                    <a:bodyPr/>
                    <a:lstStyle/>
                    <a:p>
                      <a:pPr algn="ctr"/>
                      <a:r>
                        <a:rPr lang="en-IN" sz="1800" dirty="0">
                          <a:latin typeface="Century Gothic" pitchFamily="34" charset="0"/>
                        </a:rPr>
                        <a:t>     Formal Knowledge is more focussed    </a:t>
                      </a:r>
                    </a:p>
                    <a:p>
                      <a:pPr algn="ctr"/>
                      <a:r>
                        <a:rPr lang="en-IN" sz="1800" baseline="0" dirty="0">
                          <a:latin typeface="Century Gothic" pitchFamily="34" charset="0"/>
                        </a:rPr>
                        <a:t>    </a:t>
                      </a:r>
                      <a:r>
                        <a:rPr lang="en-IN" sz="1800" dirty="0">
                          <a:latin typeface="Century Gothic" pitchFamily="34" charset="0"/>
                        </a:rPr>
                        <a:t>on</a:t>
                      </a:r>
                      <a:r>
                        <a:rPr lang="en-IN" sz="1800" baseline="0" dirty="0">
                          <a:latin typeface="Century Gothic" pitchFamily="34" charset="0"/>
                        </a:rPr>
                        <a:t> developing the acumen of a person towards future challenges</a:t>
                      </a:r>
                      <a:endParaRPr lang="en-IN" sz="1800" dirty="0">
                        <a:latin typeface="Century Gothic" pitchFamily="34" charset="0"/>
                      </a:endParaRPr>
                    </a:p>
                  </a:txBody>
                  <a:tcPr marL="8453" marR="8453" marT="8453" marB="8453">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428596" y="2643182"/>
          <a:ext cx="8501122" cy="565546"/>
        </p:xfrm>
        <a:graphic>
          <a:graphicData uri="http://schemas.openxmlformats.org/drawingml/2006/table">
            <a:tbl>
              <a:tblPr/>
              <a:tblGrid>
                <a:gridCol w="3962508">
                  <a:extLst>
                    <a:ext uri="{9D8B030D-6E8A-4147-A177-3AD203B41FA5}">
                      <a16:colId xmlns:a16="http://schemas.microsoft.com/office/drawing/2014/main" val="20000"/>
                    </a:ext>
                  </a:extLst>
                </a:gridCol>
                <a:gridCol w="4538614">
                  <a:extLst>
                    <a:ext uri="{9D8B030D-6E8A-4147-A177-3AD203B41FA5}">
                      <a16:colId xmlns:a16="http://schemas.microsoft.com/office/drawing/2014/main" val="20001"/>
                    </a:ext>
                  </a:extLst>
                </a:gridCol>
              </a:tblGrid>
              <a:tr h="300034">
                <a:tc>
                  <a:txBody>
                    <a:bodyPr/>
                    <a:lstStyle/>
                    <a:p>
                      <a:pPr algn="ctr"/>
                      <a:r>
                        <a:rPr lang="en-IN" sz="1800" dirty="0">
                          <a:latin typeface="Century Gothic" pitchFamily="34" charset="0"/>
                        </a:rPr>
                        <a:t>Generally</a:t>
                      </a:r>
                      <a:r>
                        <a:rPr lang="en-IN" sz="1800" baseline="0" dirty="0">
                          <a:latin typeface="Century Gothic" pitchFamily="34" charset="0"/>
                        </a:rPr>
                        <a:t> involves informal means of dissemination and distribution</a:t>
                      </a:r>
                      <a:endParaRPr lang="en-IN" sz="1800" dirty="0">
                        <a:latin typeface="Century Gothic" pitchFamily="34" charset="0"/>
                      </a:endParaRPr>
                    </a:p>
                  </a:txBody>
                  <a:tcPr marL="8453" marR="8453" marT="8453" marB="8453">
                    <a:lnL>
                      <a:noFill/>
                    </a:lnL>
                    <a:lnR>
                      <a:noFill/>
                    </a:lnR>
                    <a:lnT>
                      <a:noFill/>
                    </a:lnT>
                    <a:lnB>
                      <a:noFill/>
                    </a:lnB>
                  </a:tcPr>
                </a:tc>
                <a:tc>
                  <a:txBody>
                    <a:bodyPr/>
                    <a:lstStyle/>
                    <a:p>
                      <a:pPr algn="ctr"/>
                      <a:r>
                        <a:rPr lang="en-IN" sz="1800" dirty="0">
                          <a:latin typeface="Century Gothic" pitchFamily="34" charset="0"/>
                        </a:rPr>
                        <a:t>    Uses Formal means of communication to make the distribution acceptable</a:t>
                      </a:r>
                    </a:p>
                  </a:txBody>
                  <a:tcPr marL="8453" marR="8453" marT="8453" marB="8453">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428596" y="3292082"/>
          <a:ext cx="8501122" cy="565546"/>
        </p:xfrm>
        <a:graphic>
          <a:graphicData uri="http://schemas.openxmlformats.org/drawingml/2006/table">
            <a:tbl>
              <a:tblPr/>
              <a:tblGrid>
                <a:gridCol w="3962508">
                  <a:extLst>
                    <a:ext uri="{9D8B030D-6E8A-4147-A177-3AD203B41FA5}">
                      <a16:colId xmlns:a16="http://schemas.microsoft.com/office/drawing/2014/main" val="20000"/>
                    </a:ext>
                  </a:extLst>
                </a:gridCol>
                <a:gridCol w="4538614">
                  <a:extLst>
                    <a:ext uri="{9D8B030D-6E8A-4147-A177-3AD203B41FA5}">
                      <a16:colId xmlns:a16="http://schemas.microsoft.com/office/drawing/2014/main" val="20001"/>
                    </a:ext>
                  </a:extLst>
                </a:gridCol>
              </a:tblGrid>
              <a:tr h="300034">
                <a:tc>
                  <a:txBody>
                    <a:bodyPr/>
                    <a:lstStyle/>
                    <a:p>
                      <a:pPr algn="ctr"/>
                      <a:r>
                        <a:rPr lang="en-IN" sz="1800" dirty="0">
                          <a:latin typeface="Century Gothic" pitchFamily="34" charset="0"/>
                        </a:rPr>
                        <a:t>Learning is more by doing and experiencing</a:t>
                      </a:r>
                    </a:p>
                  </a:txBody>
                  <a:tcPr marL="8453" marR="8453" marT="8453" marB="8453">
                    <a:lnL>
                      <a:noFill/>
                    </a:lnL>
                    <a:lnR>
                      <a:noFill/>
                    </a:lnR>
                    <a:lnT>
                      <a:noFill/>
                    </a:lnT>
                    <a:lnB>
                      <a:noFill/>
                    </a:lnB>
                  </a:tcPr>
                </a:tc>
                <a:tc>
                  <a:txBody>
                    <a:bodyPr/>
                    <a:lstStyle/>
                    <a:p>
                      <a:pPr algn="ctr"/>
                      <a:r>
                        <a:rPr lang="en-IN" sz="1800" dirty="0">
                          <a:latin typeface="Century Gothic" pitchFamily="34" charset="0"/>
                        </a:rPr>
                        <a:t>    Learning is more through systematic methods</a:t>
                      </a:r>
                      <a:r>
                        <a:rPr lang="en-IN" sz="1800" baseline="0" dirty="0">
                          <a:latin typeface="Century Gothic" pitchFamily="34" charset="0"/>
                        </a:rPr>
                        <a:t> of learning theories</a:t>
                      </a:r>
                      <a:endParaRPr lang="en-IN" sz="1800" dirty="0">
                        <a:latin typeface="Century Gothic" pitchFamily="34" charset="0"/>
                      </a:endParaRPr>
                    </a:p>
                  </a:txBody>
                  <a:tcPr marL="8453" marR="8453" marT="8453" marB="8453">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428596" y="4006462"/>
          <a:ext cx="8501122" cy="565546"/>
        </p:xfrm>
        <a:graphic>
          <a:graphicData uri="http://schemas.openxmlformats.org/drawingml/2006/table">
            <a:tbl>
              <a:tblPr/>
              <a:tblGrid>
                <a:gridCol w="3962508">
                  <a:extLst>
                    <a:ext uri="{9D8B030D-6E8A-4147-A177-3AD203B41FA5}">
                      <a16:colId xmlns:a16="http://schemas.microsoft.com/office/drawing/2014/main" val="20000"/>
                    </a:ext>
                  </a:extLst>
                </a:gridCol>
                <a:gridCol w="4538614">
                  <a:extLst>
                    <a:ext uri="{9D8B030D-6E8A-4147-A177-3AD203B41FA5}">
                      <a16:colId xmlns:a16="http://schemas.microsoft.com/office/drawing/2014/main" val="20001"/>
                    </a:ext>
                  </a:extLst>
                </a:gridCol>
              </a:tblGrid>
              <a:tr h="300034">
                <a:tc>
                  <a:txBody>
                    <a:bodyPr/>
                    <a:lstStyle/>
                    <a:p>
                      <a:pPr algn="ctr"/>
                      <a:r>
                        <a:rPr lang="en-IN" sz="1800" dirty="0">
                          <a:latin typeface="Century Gothic" pitchFamily="34" charset="0"/>
                        </a:rPr>
                        <a:t>It is integrated and based on the complete system</a:t>
                      </a:r>
                    </a:p>
                  </a:txBody>
                  <a:tcPr marL="8453" marR="8453" marT="8453" marB="8453">
                    <a:lnL>
                      <a:noFill/>
                    </a:lnL>
                    <a:lnR>
                      <a:noFill/>
                    </a:lnR>
                    <a:lnT>
                      <a:noFill/>
                    </a:lnT>
                    <a:lnB>
                      <a:noFill/>
                    </a:lnB>
                  </a:tcPr>
                </a:tc>
                <a:tc>
                  <a:txBody>
                    <a:bodyPr/>
                    <a:lstStyle/>
                    <a:p>
                      <a:pPr algn="ctr"/>
                      <a:r>
                        <a:rPr lang="en-IN" sz="1800" dirty="0">
                          <a:latin typeface="Century Gothic" pitchFamily="34" charset="0"/>
                        </a:rPr>
                        <a:t>    It is more</a:t>
                      </a:r>
                      <a:r>
                        <a:rPr lang="en-IN" sz="1800" baseline="0" dirty="0">
                          <a:latin typeface="Century Gothic" pitchFamily="34" charset="0"/>
                        </a:rPr>
                        <a:t> Analytical, based on subsets of the whole system</a:t>
                      </a:r>
                      <a:endParaRPr lang="en-IN" sz="1800" dirty="0">
                        <a:latin typeface="Century Gothic" pitchFamily="34" charset="0"/>
                      </a:endParaRPr>
                    </a:p>
                  </a:txBody>
                  <a:tcPr marL="8453" marR="8453" marT="8453" marB="8453">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428596" y="4577966"/>
          <a:ext cx="8501122" cy="300034"/>
        </p:xfrm>
        <a:graphic>
          <a:graphicData uri="http://schemas.openxmlformats.org/drawingml/2006/table">
            <a:tbl>
              <a:tblPr/>
              <a:tblGrid>
                <a:gridCol w="3962508">
                  <a:extLst>
                    <a:ext uri="{9D8B030D-6E8A-4147-A177-3AD203B41FA5}">
                      <a16:colId xmlns:a16="http://schemas.microsoft.com/office/drawing/2014/main" val="20000"/>
                    </a:ext>
                  </a:extLst>
                </a:gridCol>
                <a:gridCol w="4538614">
                  <a:extLst>
                    <a:ext uri="{9D8B030D-6E8A-4147-A177-3AD203B41FA5}">
                      <a16:colId xmlns:a16="http://schemas.microsoft.com/office/drawing/2014/main" val="20001"/>
                    </a:ext>
                  </a:extLst>
                </a:gridCol>
              </a:tblGrid>
              <a:tr h="300034">
                <a:tc>
                  <a:txBody>
                    <a:bodyPr/>
                    <a:lstStyle/>
                    <a:p>
                      <a:pPr algn="ctr"/>
                      <a:r>
                        <a:rPr lang="en-IN" sz="1800" dirty="0">
                          <a:latin typeface="Century Gothic" pitchFamily="34" charset="0"/>
                        </a:rPr>
                        <a:t>It is intuitive and broad</a:t>
                      </a:r>
                    </a:p>
                  </a:txBody>
                  <a:tcPr marL="8453" marR="8453" marT="8453" marB="8453">
                    <a:lnL>
                      <a:noFill/>
                    </a:lnL>
                    <a:lnR>
                      <a:noFill/>
                    </a:lnR>
                    <a:lnT>
                      <a:noFill/>
                    </a:lnT>
                    <a:lnB>
                      <a:noFill/>
                    </a:lnB>
                  </a:tcPr>
                </a:tc>
                <a:tc>
                  <a:txBody>
                    <a:bodyPr/>
                    <a:lstStyle/>
                    <a:p>
                      <a:pPr algn="ctr"/>
                      <a:r>
                        <a:rPr lang="en-IN" sz="1800" dirty="0">
                          <a:latin typeface="Century Gothic" pitchFamily="34" charset="0"/>
                        </a:rPr>
                        <a:t>    It is hypothesis based or model based</a:t>
                      </a:r>
                    </a:p>
                  </a:txBody>
                  <a:tcPr marL="8453" marR="8453" marT="8453" marB="8453">
                    <a:lnL>
                      <a:noFill/>
                    </a:lnL>
                    <a:lnR>
                      <a:noFill/>
                    </a:lnR>
                    <a:lnT>
                      <a:noFill/>
                    </a:lnT>
                    <a:lnB>
                      <a:noFill/>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2" y="2285992"/>
            <a:ext cx="9144032" cy="1754326"/>
          </a:xfrm>
          <a:prstGeom prst="rect">
            <a:avLst/>
          </a:prstGeom>
        </p:spPr>
        <p:txBody>
          <a:bodyPr wrap="square">
            <a:spAutoFit/>
          </a:bodyPr>
          <a:lstStyle/>
          <a:p>
            <a:pPr algn="ctr"/>
            <a:r>
              <a:rPr lang="en-IN" sz="5400" b="1" dirty="0">
                <a:latin typeface="Century Gothic" pitchFamily="34" charset="0"/>
              </a:rPr>
              <a:t>Traditional knowledge</a:t>
            </a:r>
          </a:p>
          <a:p>
            <a:pPr algn="ctr"/>
            <a:r>
              <a:rPr lang="en-IN" sz="5400" b="1" dirty="0">
                <a:latin typeface="Century Gothic" pitchFamily="34" charset="0"/>
              </a:rPr>
              <a:t>in different sectors</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4616648"/>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         Traditional knowledge in different sectors – 5 hrs</a:t>
            </a:r>
          </a:p>
          <a:p>
            <a:pPr algn="ctr"/>
            <a:endParaRPr lang="en-IN" sz="2400" dirty="0"/>
          </a:p>
          <a:p>
            <a:pPr>
              <a:buFont typeface="Arial" pitchFamily="34" charset="0"/>
              <a:buChar char="•"/>
            </a:pPr>
            <a:r>
              <a:rPr lang="en-IN" sz="2200" dirty="0">
                <a:latin typeface="Century Gothic" pitchFamily="34" charset="0"/>
              </a:rPr>
              <a:t> Traditional knowledge and engineering, </a:t>
            </a:r>
          </a:p>
          <a:p>
            <a:pPr>
              <a:buFont typeface="Arial" pitchFamily="34" charset="0"/>
              <a:buChar char="•"/>
            </a:pPr>
            <a:r>
              <a:rPr lang="en-IN" sz="2200" dirty="0">
                <a:latin typeface="Century Gothic" pitchFamily="34" charset="0"/>
              </a:rPr>
              <a:t> Traditional medicine system, </a:t>
            </a:r>
          </a:p>
          <a:p>
            <a:pPr>
              <a:buFont typeface="Arial" pitchFamily="34" charset="0"/>
              <a:buChar char="•"/>
            </a:pPr>
            <a:r>
              <a:rPr lang="en-IN" sz="2200" dirty="0">
                <a:latin typeface="Century Gothic" pitchFamily="34" charset="0"/>
              </a:rPr>
              <a:t> TK and biotechnology, </a:t>
            </a:r>
          </a:p>
          <a:p>
            <a:pPr>
              <a:buFont typeface="Arial" pitchFamily="34" charset="0"/>
              <a:buChar char="•"/>
            </a:pPr>
            <a:r>
              <a:rPr lang="en-IN" sz="2200" dirty="0">
                <a:latin typeface="Century Gothic" pitchFamily="34" charset="0"/>
              </a:rPr>
              <a:t> TK in agriculture, traditional societies depend on it for their food and healthcare needs, </a:t>
            </a:r>
          </a:p>
          <a:p>
            <a:pPr>
              <a:buFont typeface="Arial" pitchFamily="34" charset="0"/>
              <a:buChar char="•"/>
            </a:pPr>
            <a:r>
              <a:rPr lang="en-IN" sz="2200" dirty="0">
                <a:latin typeface="Century Gothic" pitchFamily="34" charset="0"/>
              </a:rPr>
              <a:t> Importance of conservation and sustainable development of environment, </a:t>
            </a:r>
          </a:p>
          <a:p>
            <a:pPr>
              <a:buFont typeface="Arial" pitchFamily="34" charset="0"/>
              <a:buChar char="•"/>
            </a:pPr>
            <a:r>
              <a:rPr lang="en-IN" sz="2200" dirty="0">
                <a:latin typeface="Century Gothic" pitchFamily="34" charset="0"/>
              </a:rPr>
              <a:t> Management of biodiversity, Food security of the country</a:t>
            </a:r>
          </a:p>
          <a:p>
            <a:pPr>
              <a:buFont typeface="Arial" pitchFamily="34" charset="0"/>
              <a:buChar char="•"/>
            </a:pPr>
            <a:r>
              <a:rPr lang="en-IN" sz="2200" dirty="0">
                <a:latin typeface="Century Gothic" pitchFamily="34" charset="0"/>
              </a:rPr>
              <a:t> Protection of TK.</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a:srcRect/>
          <a:stretch>
            <a:fillRect/>
          </a:stretch>
        </p:blipFill>
        <p:spPr bwMode="auto">
          <a:xfrm>
            <a:off x="6162622" y="5286388"/>
            <a:ext cx="2981377" cy="1571612"/>
          </a:xfrm>
          <a:prstGeom prst="rect">
            <a:avLst/>
          </a:prstGeom>
          <a:noFill/>
        </p:spPr>
      </p:pic>
      <p:sp>
        <p:nvSpPr>
          <p:cNvPr id="4" name="Rectangle 3"/>
          <p:cNvSpPr/>
          <p:nvPr/>
        </p:nvSpPr>
        <p:spPr>
          <a:xfrm>
            <a:off x="357158" y="285728"/>
            <a:ext cx="6858048" cy="584775"/>
          </a:xfrm>
          <a:prstGeom prst="rect">
            <a:avLst/>
          </a:prstGeom>
        </p:spPr>
        <p:txBody>
          <a:bodyPr wrap="square">
            <a:spAutoFit/>
          </a:bodyPr>
          <a:lstStyle/>
          <a:p>
            <a:r>
              <a:rPr lang="en-IN" sz="3200" b="1" dirty="0">
                <a:latin typeface="Century Gothic" pitchFamily="34" charset="0"/>
              </a:rPr>
              <a:t>Let’s talk about Indian Movies - </a:t>
            </a:r>
          </a:p>
        </p:txBody>
      </p:sp>
      <p:pic>
        <p:nvPicPr>
          <p:cNvPr id="11"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12" name="Rectangle 11"/>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3" name="TextBox 12"/>
          <p:cNvSpPr txBox="1"/>
          <p:nvPr/>
        </p:nvSpPr>
        <p:spPr>
          <a:xfrm>
            <a:off x="500034" y="857232"/>
            <a:ext cx="8007320" cy="646331"/>
          </a:xfrm>
          <a:prstGeom prst="rect">
            <a:avLst/>
          </a:prstGeom>
          <a:noFill/>
        </p:spPr>
        <p:txBody>
          <a:bodyPr wrap="none" rtlCol="0">
            <a:spAutoFit/>
          </a:bodyPr>
          <a:lstStyle/>
          <a:p>
            <a:r>
              <a:rPr lang="en-IN" dirty="0">
                <a:latin typeface="Century Gothic" pitchFamily="34" charset="0"/>
              </a:rPr>
              <a:t>Rang de </a:t>
            </a:r>
            <a:r>
              <a:rPr lang="en-IN" dirty="0" err="1">
                <a:latin typeface="Century Gothic" pitchFamily="34" charset="0"/>
              </a:rPr>
              <a:t>basanti</a:t>
            </a:r>
            <a:r>
              <a:rPr lang="en-IN" dirty="0">
                <a:latin typeface="Century Gothic" pitchFamily="34" charset="0"/>
              </a:rPr>
              <a:t> - </a:t>
            </a:r>
            <a:r>
              <a:rPr lang="en-IN" dirty="0">
                <a:latin typeface="Century Gothic" pitchFamily="34" charset="0"/>
                <a:hlinkClick r:id="rId4"/>
              </a:rPr>
              <a:t>https://www.youtube.com/watch?v=QHhnhqxB4E8</a:t>
            </a:r>
            <a:endParaRPr lang="en-IN" dirty="0">
              <a:latin typeface="Century Gothic" pitchFamily="34" charset="0"/>
            </a:endParaRPr>
          </a:p>
          <a:p>
            <a:endParaRPr lang="en-IN" dirty="0">
              <a:latin typeface="Century Gothic" pitchFamily="34" charset="0"/>
            </a:endParaRPr>
          </a:p>
        </p:txBody>
      </p:sp>
      <p:sp>
        <p:nvSpPr>
          <p:cNvPr id="14" name="TextBox 13"/>
          <p:cNvSpPr txBox="1"/>
          <p:nvPr/>
        </p:nvSpPr>
        <p:spPr>
          <a:xfrm>
            <a:off x="500034" y="1345156"/>
            <a:ext cx="7225055" cy="646331"/>
          </a:xfrm>
          <a:prstGeom prst="rect">
            <a:avLst/>
          </a:prstGeom>
          <a:noFill/>
        </p:spPr>
        <p:txBody>
          <a:bodyPr wrap="none" rtlCol="0">
            <a:spAutoFit/>
          </a:bodyPr>
          <a:lstStyle/>
          <a:p>
            <a:r>
              <a:rPr lang="en-IN" dirty="0" err="1">
                <a:latin typeface="Century Gothic" pitchFamily="34" charset="0"/>
              </a:rPr>
              <a:t>Jodha</a:t>
            </a:r>
            <a:r>
              <a:rPr lang="en-IN" dirty="0">
                <a:latin typeface="Century Gothic" pitchFamily="34" charset="0"/>
              </a:rPr>
              <a:t> Akbar - </a:t>
            </a:r>
            <a:r>
              <a:rPr lang="en-IN" dirty="0">
                <a:latin typeface="Century Gothic" pitchFamily="34" charset="0"/>
                <a:hlinkClick r:id="rId5"/>
              </a:rPr>
              <a:t>https://www.youtube.com/watch?v=Ce-rrik4kT4</a:t>
            </a:r>
            <a:endParaRPr lang="en-IN" dirty="0">
              <a:latin typeface="Century Gothic" pitchFamily="34" charset="0"/>
            </a:endParaRPr>
          </a:p>
          <a:p>
            <a:endParaRPr lang="en-IN" dirty="0">
              <a:latin typeface="Century Gothic" pitchFamily="34" charset="0"/>
            </a:endParaRPr>
          </a:p>
        </p:txBody>
      </p:sp>
      <p:sp>
        <p:nvSpPr>
          <p:cNvPr id="15" name="TextBox 14"/>
          <p:cNvSpPr txBox="1"/>
          <p:nvPr/>
        </p:nvSpPr>
        <p:spPr>
          <a:xfrm>
            <a:off x="500034" y="1857364"/>
            <a:ext cx="7532831" cy="646331"/>
          </a:xfrm>
          <a:prstGeom prst="rect">
            <a:avLst/>
          </a:prstGeom>
          <a:noFill/>
        </p:spPr>
        <p:txBody>
          <a:bodyPr wrap="none" rtlCol="0">
            <a:spAutoFit/>
          </a:bodyPr>
          <a:lstStyle/>
          <a:p>
            <a:r>
              <a:rPr lang="en-IN" dirty="0" err="1">
                <a:latin typeface="Century Gothic" pitchFamily="34" charset="0"/>
              </a:rPr>
              <a:t>Mohenjo</a:t>
            </a:r>
            <a:r>
              <a:rPr lang="en-IN" dirty="0">
                <a:latin typeface="Century Gothic" pitchFamily="34" charset="0"/>
              </a:rPr>
              <a:t> </a:t>
            </a:r>
            <a:r>
              <a:rPr lang="en-IN" dirty="0" err="1">
                <a:latin typeface="Century Gothic" pitchFamily="34" charset="0"/>
              </a:rPr>
              <a:t>Daro</a:t>
            </a:r>
            <a:r>
              <a:rPr lang="en-IN" dirty="0">
                <a:latin typeface="Century Gothic" pitchFamily="34" charset="0"/>
              </a:rPr>
              <a:t> - </a:t>
            </a:r>
            <a:r>
              <a:rPr lang="en-IN" dirty="0">
                <a:latin typeface="Century Gothic" pitchFamily="34" charset="0"/>
                <a:hlinkClick r:id="rId6"/>
              </a:rPr>
              <a:t>https://www.youtube.com/watch?v=UPZ5FKEB02I</a:t>
            </a:r>
            <a:endParaRPr lang="en-IN" dirty="0">
              <a:latin typeface="Century Gothic" pitchFamily="34" charset="0"/>
            </a:endParaRPr>
          </a:p>
          <a:p>
            <a:endParaRPr lang="en-IN" dirty="0">
              <a:latin typeface="Century Gothic" pitchFamily="34" charset="0"/>
            </a:endParaRPr>
          </a:p>
        </p:txBody>
      </p:sp>
      <p:sp>
        <p:nvSpPr>
          <p:cNvPr id="16" name="TextBox 15"/>
          <p:cNvSpPr txBox="1"/>
          <p:nvPr/>
        </p:nvSpPr>
        <p:spPr>
          <a:xfrm>
            <a:off x="500034" y="2354041"/>
            <a:ext cx="7159332" cy="646331"/>
          </a:xfrm>
          <a:prstGeom prst="rect">
            <a:avLst/>
          </a:prstGeom>
          <a:noFill/>
        </p:spPr>
        <p:txBody>
          <a:bodyPr wrap="none" rtlCol="0">
            <a:spAutoFit/>
          </a:bodyPr>
          <a:lstStyle/>
          <a:p>
            <a:r>
              <a:rPr lang="en-IN" dirty="0" err="1">
                <a:latin typeface="Century Gothic" pitchFamily="34" charset="0"/>
              </a:rPr>
              <a:t>Bahubali</a:t>
            </a:r>
            <a:r>
              <a:rPr lang="en-IN" dirty="0">
                <a:latin typeface="Century Gothic" pitchFamily="34" charset="0"/>
              </a:rPr>
              <a:t> - </a:t>
            </a:r>
            <a:r>
              <a:rPr lang="en-IN" dirty="0">
                <a:latin typeface="Century Gothic" pitchFamily="34" charset="0"/>
                <a:hlinkClick r:id="rId7"/>
              </a:rPr>
              <a:t>https://www.youtube.com/watch?v=G62HrubdD6o</a:t>
            </a:r>
            <a:endParaRPr lang="en-IN" dirty="0">
              <a:latin typeface="Century Gothic" pitchFamily="34" charset="0"/>
            </a:endParaRPr>
          </a:p>
          <a:p>
            <a:endParaRPr lang="en-IN" dirty="0">
              <a:latin typeface="Century Gothic" pitchFamily="34" charset="0"/>
            </a:endParaRPr>
          </a:p>
        </p:txBody>
      </p:sp>
      <p:sp>
        <p:nvSpPr>
          <p:cNvPr id="18" name="TextBox 17"/>
          <p:cNvSpPr txBox="1"/>
          <p:nvPr/>
        </p:nvSpPr>
        <p:spPr>
          <a:xfrm>
            <a:off x="500034" y="2857496"/>
            <a:ext cx="7093609" cy="923330"/>
          </a:xfrm>
          <a:prstGeom prst="rect">
            <a:avLst/>
          </a:prstGeom>
          <a:noFill/>
        </p:spPr>
        <p:txBody>
          <a:bodyPr wrap="none" rtlCol="0">
            <a:spAutoFit/>
          </a:bodyPr>
          <a:lstStyle/>
          <a:p>
            <a:r>
              <a:rPr lang="en-IN" dirty="0" err="1">
                <a:latin typeface="Century Gothic" pitchFamily="34" charset="0"/>
              </a:rPr>
              <a:t>Lagaani</a:t>
            </a:r>
            <a:r>
              <a:rPr lang="en-IN" dirty="0">
                <a:latin typeface="Century Gothic" pitchFamily="34" charset="0"/>
              </a:rPr>
              <a:t> - </a:t>
            </a:r>
            <a:r>
              <a:rPr lang="en-IN" dirty="0">
                <a:latin typeface="Century Gothic" pitchFamily="34" charset="0"/>
                <a:hlinkClick r:id="rId8"/>
              </a:rPr>
              <a:t>https://www.youtube.com/watch?v=LQmHKl3oNu0</a:t>
            </a:r>
            <a:endParaRPr lang="en-IN" dirty="0">
              <a:latin typeface="Century Gothic" pitchFamily="34" charset="0"/>
            </a:endParaRPr>
          </a:p>
          <a:p>
            <a:endParaRPr lang="en-IN" dirty="0">
              <a:latin typeface="Century Gothic" pitchFamily="34" charset="0"/>
            </a:endParaRPr>
          </a:p>
          <a:p>
            <a:endParaRPr lang="en-IN" dirty="0">
              <a:latin typeface="Century Gothic" pitchFamily="34" charset="0"/>
            </a:endParaRPr>
          </a:p>
        </p:txBody>
      </p:sp>
      <p:sp>
        <p:nvSpPr>
          <p:cNvPr id="19" name="Rectangle 18"/>
          <p:cNvSpPr/>
          <p:nvPr/>
        </p:nvSpPr>
        <p:spPr>
          <a:xfrm>
            <a:off x="357158" y="3714752"/>
            <a:ext cx="8072494" cy="1077218"/>
          </a:xfrm>
          <a:prstGeom prst="rect">
            <a:avLst/>
          </a:prstGeom>
        </p:spPr>
        <p:txBody>
          <a:bodyPr wrap="square">
            <a:spAutoFit/>
          </a:bodyPr>
          <a:lstStyle/>
          <a:p>
            <a:r>
              <a:rPr lang="en-IN" sz="3200" b="1" dirty="0">
                <a:latin typeface="Century Gothic" pitchFamily="34" charset="0"/>
              </a:rPr>
              <a:t>Can you see a common thread connecting these videos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TextBox 8"/>
          <p:cNvSpPr txBox="1"/>
          <p:nvPr/>
        </p:nvSpPr>
        <p:spPr>
          <a:xfrm>
            <a:off x="285720" y="1214422"/>
            <a:ext cx="8429684" cy="3139321"/>
          </a:xfrm>
          <a:prstGeom prst="rect">
            <a:avLst/>
          </a:prstGeom>
          <a:noFill/>
        </p:spPr>
        <p:txBody>
          <a:bodyPr wrap="square" rtlCol="0">
            <a:spAutoFit/>
          </a:bodyPr>
          <a:lstStyle/>
          <a:p>
            <a:r>
              <a:rPr lang="en-IN" dirty="0">
                <a:latin typeface="Century Gothic" pitchFamily="34" charset="0"/>
              </a:rPr>
              <a:t>Principles of TK in Engineering –  </a:t>
            </a:r>
          </a:p>
          <a:p>
            <a:endParaRPr lang="en-IN" dirty="0">
              <a:latin typeface="Century Gothic" pitchFamily="34" charset="0"/>
            </a:endParaRPr>
          </a:p>
          <a:p>
            <a:pPr>
              <a:buFontTx/>
              <a:buChar char="-"/>
            </a:pPr>
            <a:r>
              <a:rPr lang="en-IN" dirty="0">
                <a:latin typeface="Century Gothic" pitchFamily="34" charset="0"/>
              </a:rPr>
              <a:t>Engineering was basic and more to make life more convenient to live</a:t>
            </a:r>
          </a:p>
          <a:p>
            <a:pPr>
              <a:buFontTx/>
              <a:buChar char="-"/>
            </a:pPr>
            <a:r>
              <a:rPr lang="en-IN" dirty="0">
                <a:latin typeface="Century Gothic" pitchFamily="34" charset="0"/>
              </a:rPr>
              <a:t> Using materials that are naturally available</a:t>
            </a:r>
          </a:p>
          <a:p>
            <a:pPr>
              <a:buFontTx/>
              <a:buChar char="-"/>
            </a:pPr>
            <a:r>
              <a:rPr lang="en-IN" dirty="0">
                <a:latin typeface="Century Gothic" pitchFamily="34" charset="0"/>
              </a:rPr>
              <a:t> Simple techniques for making, based on heating</a:t>
            </a:r>
          </a:p>
          <a:p>
            <a:pPr>
              <a:buFontTx/>
              <a:buChar char="-"/>
            </a:pPr>
            <a:r>
              <a:rPr lang="en-IN" dirty="0">
                <a:latin typeface="Century Gothic" pitchFamily="34" charset="0"/>
              </a:rPr>
              <a:t> Based completely on basic technologies from natural laws of gravity, Heating, Animal-power, Tool Manufacturing, etc.</a:t>
            </a:r>
          </a:p>
          <a:p>
            <a:pPr>
              <a:buFontTx/>
              <a:buChar char="-"/>
            </a:pPr>
            <a:r>
              <a:rPr lang="en-IN" dirty="0">
                <a:latin typeface="Century Gothic" pitchFamily="34" charset="0"/>
              </a:rPr>
              <a:t> Functionality was the ultimate objective, not precision </a:t>
            </a:r>
          </a:p>
          <a:p>
            <a:pPr>
              <a:buFontTx/>
              <a:buChar char="-"/>
            </a:pPr>
            <a:r>
              <a:rPr lang="en-IN" dirty="0">
                <a:latin typeface="Century Gothic" pitchFamily="34" charset="0"/>
              </a:rPr>
              <a:t> Technology was very affordable and shared for free</a:t>
            </a:r>
          </a:p>
          <a:p>
            <a:pPr>
              <a:buFontTx/>
              <a:buChar char="-"/>
            </a:pPr>
            <a:r>
              <a:rPr lang="en-IN" dirty="0">
                <a:latin typeface="Century Gothic" pitchFamily="34" charset="0"/>
              </a:rPr>
              <a:t> Impact on the quality of life</a:t>
            </a:r>
          </a:p>
          <a:p>
            <a:pPr>
              <a:buFontTx/>
              <a:buChar char="-"/>
            </a:pPr>
            <a:endParaRPr lang="en-IN"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 calcmode="lin" valueType="num">
                                      <p:cBhvr additive="base">
                                        <p:cTn id="2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 calcmode="lin" valueType="num">
                                      <p:cBhvr additive="base">
                                        <p:cTn id="4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1026" name="Picture 2" descr="The Best Countertop Grain Mills and Flour Grinders in 2020 | Foodal"/>
          <p:cNvPicPr>
            <a:picLocks noChangeAspect="1" noChangeArrowheads="1"/>
          </p:cNvPicPr>
          <p:nvPr/>
        </p:nvPicPr>
        <p:blipFill>
          <a:blip r:embed="rId5"/>
          <a:srcRect/>
          <a:stretch>
            <a:fillRect/>
          </a:stretch>
        </p:blipFill>
        <p:spPr bwMode="auto">
          <a:xfrm>
            <a:off x="1214414" y="1571612"/>
            <a:ext cx="6477000" cy="4324351"/>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9874" name="Picture 2" descr="Indian Bullock Cart Or Ox Cart Run By Man In Village Stock Photo, Picture  And Royalty Free Image. Image 40051333."/>
          <p:cNvPicPr>
            <a:picLocks noChangeAspect="1" noChangeArrowheads="1"/>
          </p:cNvPicPr>
          <p:nvPr/>
        </p:nvPicPr>
        <p:blipFill>
          <a:blip r:embed="rId5"/>
          <a:srcRect/>
          <a:stretch>
            <a:fillRect/>
          </a:stretch>
        </p:blipFill>
        <p:spPr bwMode="auto">
          <a:xfrm>
            <a:off x="928662" y="1285860"/>
            <a:ext cx="7200000" cy="479630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8850" name="Picture 2" descr="Wooden Crushed Sugarcane Juice | Sugarcane Juice Freshly Made the Ancient  Way | Oldest Streetfood - YouTube"/>
          <p:cNvPicPr>
            <a:picLocks noChangeAspect="1" noChangeArrowheads="1"/>
          </p:cNvPicPr>
          <p:nvPr/>
        </p:nvPicPr>
        <p:blipFill>
          <a:blip r:embed="rId5"/>
          <a:srcRect/>
          <a:stretch>
            <a:fillRect/>
          </a:stretch>
        </p:blipFill>
        <p:spPr bwMode="auto">
          <a:xfrm>
            <a:off x="515909" y="1357298"/>
            <a:ext cx="8128057" cy="4572032"/>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7826" name="Picture 2" descr="Traditional Construction in Burma"/>
          <p:cNvPicPr>
            <a:picLocks noChangeAspect="1" noChangeArrowheads="1"/>
          </p:cNvPicPr>
          <p:nvPr/>
        </p:nvPicPr>
        <p:blipFill>
          <a:blip r:embed="rId5"/>
          <a:srcRect/>
          <a:stretch>
            <a:fillRect/>
          </a:stretch>
        </p:blipFill>
        <p:spPr bwMode="auto">
          <a:xfrm>
            <a:off x="785786" y="1142984"/>
            <a:ext cx="7200000" cy="477762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6802" name="Picture 2" descr="The urus of Kerala's Beypore: These traditional boats find a home with  wealthy Qataris | The News Minute"/>
          <p:cNvPicPr>
            <a:picLocks noChangeAspect="1" noChangeArrowheads="1"/>
          </p:cNvPicPr>
          <p:nvPr/>
        </p:nvPicPr>
        <p:blipFill>
          <a:blip r:embed="rId5"/>
          <a:srcRect/>
          <a:stretch>
            <a:fillRect/>
          </a:stretch>
        </p:blipFill>
        <p:spPr bwMode="auto">
          <a:xfrm>
            <a:off x="642910" y="1071546"/>
            <a:ext cx="7143750" cy="47625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5778" name="Picture 2" descr="234 Primitive Railways Photos and Premium High Res Pictures - Getty Images"/>
          <p:cNvPicPr>
            <a:picLocks noChangeAspect="1" noChangeArrowheads="1"/>
          </p:cNvPicPr>
          <p:nvPr/>
        </p:nvPicPr>
        <p:blipFill>
          <a:blip r:embed="rId5"/>
          <a:srcRect/>
          <a:stretch>
            <a:fillRect/>
          </a:stretch>
        </p:blipFill>
        <p:spPr bwMode="auto">
          <a:xfrm>
            <a:off x="500034" y="1142984"/>
            <a:ext cx="7862462" cy="4714908"/>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4754" name="Picture 2" descr="The History of Steam Trains and Railways - Historic UK"/>
          <p:cNvPicPr>
            <a:picLocks noChangeAspect="1" noChangeArrowheads="1"/>
          </p:cNvPicPr>
          <p:nvPr/>
        </p:nvPicPr>
        <p:blipFill>
          <a:blip r:embed="rId5"/>
          <a:srcRect/>
          <a:stretch>
            <a:fillRect/>
          </a:stretch>
        </p:blipFill>
        <p:spPr bwMode="auto">
          <a:xfrm>
            <a:off x="857224" y="1071546"/>
            <a:ext cx="6842698" cy="435771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9" name="Picture 2" descr="What was the first car in the world? - Quora"/>
          <p:cNvPicPr>
            <a:picLocks noChangeAspect="1" noChangeArrowheads="1"/>
          </p:cNvPicPr>
          <p:nvPr/>
        </p:nvPicPr>
        <p:blipFill>
          <a:blip r:embed="rId5"/>
          <a:srcRect/>
          <a:stretch>
            <a:fillRect/>
          </a:stretch>
        </p:blipFill>
        <p:spPr bwMode="auto">
          <a:xfrm>
            <a:off x="1142976" y="1071546"/>
            <a:ext cx="6591306" cy="4708076"/>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2706" name="Picture 2" descr="Who Invented the Bicycle? | Live Science"/>
          <p:cNvPicPr>
            <a:picLocks noChangeAspect="1" noChangeArrowheads="1"/>
          </p:cNvPicPr>
          <p:nvPr/>
        </p:nvPicPr>
        <p:blipFill>
          <a:blip r:embed="rId5"/>
          <a:srcRect/>
          <a:stretch>
            <a:fillRect/>
          </a:stretch>
        </p:blipFill>
        <p:spPr bwMode="auto">
          <a:xfrm>
            <a:off x="1142976" y="1142984"/>
            <a:ext cx="6667500" cy="44481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a:srcRect/>
          <a:stretch>
            <a:fillRect/>
          </a:stretch>
        </p:blipFill>
        <p:spPr bwMode="auto">
          <a:xfrm>
            <a:off x="6162622" y="5286388"/>
            <a:ext cx="2981377" cy="1571612"/>
          </a:xfrm>
          <a:prstGeom prst="rect">
            <a:avLst/>
          </a:prstGeom>
          <a:noFill/>
        </p:spPr>
      </p:pic>
      <p:sp>
        <p:nvSpPr>
          <p:cNvPr id="4" name="Rectangle 3"/>
          <p:cNvSpPr/>
          <p:nvPr/>
        </p:nvSpPr>
        <p:spPr>
          <a:xfrm>
            <a:off x="500034" y="285728"/>
            <a:ext cx="7929618" cy="584775"/>
          </a:xfrm>
          <a:prstGeom prst="rect">
            <a:avLst/>
          </a:prstGeom>
        </p:spPr>
        <p:txBody>
          <a:bodyPr wrap="square">
            <a:spAutoFit/>
          </a:bodyPr>
          <a:lstStyle/>
          <a:p>
            <a:r>
              <a:rPr lang="en-IN" sz="3200" b="1" dirty="0">
                <a:latin typeface="Century Gothic" pitchFamily="34" charset="0"/>
              </a:rPr>
              <a:t>What do you see behind the scenes ? - </a:t>
            </a:r>
          </a:p>
        </p:txBody>
      </p:sp>
      <p:pic>
        <p:nvPicPr>
          <p:cNvPr id="11"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12" name="Rectangle 11"/>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3" name="TextBox 12"/>
          <p:cNvSpPr txBox="1"/>
          <p:nvPr/>
        </p:nvSpPr>
        <p:spPr>
          <a:xfrm>
            <a:off x="500035" y="857232"/>
            <a:ext cx="8358246" cy="646331"/>
          </a:xfrm>
          <a:prstGeom prst="rect">
            <a:avLst/>
          </a:prstGeom>
          <a:noFill/>
        </p:spPr>
        <p:txBody>
          <a:bodyPr wrap="square" rtlCol="0">
            <a:spAutoFit/>
          </a:bodyPr>
          <a:lstStyle/>
          <a:p>
            <a:r>
              <a:rPr lang="en-IN" b="1" dirty="0">
                <a:latin typeface="Century Gothic" pitchFamily="34" charset="0"/>
              </a:rPr>
              <a:t>Rang de </a:t>
            </a:r>
            <a:r>
              <a:rPr lang="en-IN" b="1" dirty="0" err="1">
                <a:latin typeface="Century Gothic" pitchFamily="34" charset="0"/>
              </a:rPr>
              <a:t>basanti</a:t>
            </a:r>
            <a:r>
              <a:rPr lang="en-IN" b="1" dirty="0">
                <a:latin typeface="Century Gothic" pitchFamily="34" charset="0"/>
              </a:rPr>
              <a:t> </a:t>
            </a:r>
            <a:r>
              <a:rPr lang="en-IN" dirty="0">
                <a:latin typeface="Century Gothic" pitchFamily="34" charset="0"/>
              </a:rPr>
              <a:t>- Indian History – The struggle for Independence – Connecting Indian Youth to our Leaders</a:t>
            </a:r>
          </a:p>
        </p:txBody>
      </p:sp>
      <p:sp>
        <p:nvSpPr>
          <p:cNvPr id="14" name="TextBox 13"/>
          <p:cNvSpPr txBox="1"/>
          <p:nvPr/>
        </p:nvSpPr>
        <p:spPr>
          <a:xfrm>
            <a:off x="500034" y="1458716"/>
            <a:ext cx="3512500" cy="646331"/>
          </a:xfrm>
          <a:prstGeom prst="rect">
            <a:avLst/>
          </a:prstGeom>
          <a:noFill/>
        </p:spPr>
        <p:txBody>
          <a:bodyPr wrap="none" rtlCol="0">
            <a:spAutoFit/>
          </a:bodyPr>
          <a:lstStyle/>
          <a:p>
            <a:r>
              <a:rPr lang="en-IN" b="1" dirty="0" err="1">
                <a:latin typeface="Century Gothic" pitchFamily="34" charset="0"/>
              </a:rPr>
              <a:t>Jodha</a:t>
            </a:r>
            <a:r>
              <a:rPr lang="en-IN" b="1" dirty="0">
                <a:latin typeface="Century Gothic" pitchFamily="34" charset="0"/>
              </a:rPr>
              <a:t> Akbar </a:t>
            </a:r>
            <a:r>
              <a:rPr lang="en-IN" dirty="0">
                <a:latin typeface="Century Gothic" pitchFamily="34" charset="0"/>
              </a:rPr>
              <a:t>– </a:t>
            </a:r>
            <a:r>
              <a:rPr lang="en-IN" dirty="0" err="1">
                <a:latin typeface="Century Gothic" pitchFamily="34" charset="0"/>
              </a:rPr>
              <a:t>Mughal</a:t>
            </a:r>
            <a:r>
              <a:rPr lang="en-IN" dirty="0">
                <a:latin typeface="Century Gothic" pitchFamily="34" charset="0"/>
              </a:rPr>
              <a:t> History</a:t>
            </a:r>
          </a:p>
          <a:p>
            <a:endParaRPr lang="en-IN" dirty="0">
              <a:latin typeface="Century Gothic" pitchFamily="34" charset="0"/>
            </a:endParaRPr>
          </a:p>
        </p:txBody>
      </p:sp>
      <p:sp>
        <p:nvSpPr>
          <p:cNvPr id="15" name="TextBox 14"/>
          <p:cNvSpPr txBox="1"/>
          <p:nvPr/>
        </p:nvSpPr>
        <p:spPr>
          <a:xfrm>
            <a:off x="500034" y="1857364"/>
            <a:ext cx="7994496" cy="646331"/>
          </a:xfrm>
          <a:prstGeom prst="rect">
            <a:avLst/>
          </a:prstGeom>
          <a:noFill/>
        </p:spPr>
        <p:txBody>
          <a:bodyPr wrap="none" rtlCol="0">
            <a:spAutoFit/>
          </a:bodyPr>
          <a:lstStyle/>
          <a:p>
            <a:r>
              <a:rPr lang="en-IN" b="1" dirty="0" err="1">
                <a:latin typeface="Century Gothic" pitchFamily="34" charset="0"/>
              </a:rPr>
              <a:t>Mohenjo</a:t>
            </a:r>
            <a:r>
              <a:rPr lang="en-IN" b="1" dirty="0">
                <a:latin typeface="Century Gothic" pitchFamily="34" charset="0"/>
              </a:rPr>
              <a:t> </a:t>
            </a:r>
            <a:r>
              <a:rPr lang="en-IN" b="1" dirty="0" err="1">
                <a:latin typeface="Century Gothic" pitchFamily="34" charset="0"/>
              </a:rPr>
              <a:t>Daro</a:t>
            </a:r>
            <a:r>
              <a:rPr lang="en-IN" b="1" dirty="0">
                <a:latin typeface="Century Gothic" pitchFamily="34" charset="0"/>
              </a:rPr>
              <a:t> </a:t>
            </a:r>
            <a:r>
              <a:rPr lang="en-IN" dirty="0">
                <a:latin typeface="Century Gothic" pitchFamily="34" charset="0"/>
              </a:rPr>
              <a:t>– Pre-</a:t>
            </a:r>
            <a:r>
              <a:rPr lang="en-IN" dirty="0" err="1">
                <a:latin typeface="Century Gothic" pitchFamily="34" charset="0"/>
              </a:rPr>
              <a:t>medival</a:t>
            </a:r>
            <a:r>
              <a:rPr lang="en-IN" dirty="0">
                <a:latin typeface="Century Gothic" pitchFamily="34" charset="0"/>
              </a:rPr>
              <a:t> India – The beginning of Indus Civilization</a:t>
            </a:r>
          </a:p>
          <a:p>
            <a:endParaRPr lang="en-IN" dirty="0">
              <a:latin typeface="Century Gothic" pitchFamily="34" charset="0"/>
            </a:endParaRPr>
          </a:p>
        </p:txBody>
      </p:sp>
      <p:sp>
        <p:nvSpPr>
          <p:cNvPr id="16" name="TextBox 15"/>
          <p:cNvSpPr txBox="1"/>
          <p:nvPr/>
        </p:nvSpPr>
        <p:spPr>
          <a:xfrm>
            <a:off x="500034" y="2354041"/>
            <a:ext cx="5596404" cy="646331"/>
          </a:xfrm>
          <a:prstGeom prst="rect">
            <a:avLst/>
          </a:prstGeom>
          <a:noFill/>
        </p:spPr>
        <p:txBody>
          <a:bodyPr wrap="none" rtlCol="0">
            <a:spAutoFit/>
          </a:bodyPr>
          <a:lstStyle/>
          <a:p>
            <a:r>
              <a:rPr lang="en-IN" b="1" dirty="0" err="1">
                <a:latin typeface="Century Gothic" pitchFamily="34" charset="0"/>
              </a:rPr>
              <a:t>Bahubali</a:t>
            </a:r>
            <a:r>
              <a:rPr lang="en-IN" dirty="0">
                <a:latin typeface="Century Gothic" pitchFamily="34" charset="0"/>
              </a:rPr>
              <a:t> – Fiction with a flavour of Indian History </a:t>
            </a:r>
          </a:p>
          <a:p>
            <a:endParaRPr lang="en-IN" dirty="0">
              <a:latin typeface="Century Gothic" pitchFamily="34" charset="0"/>
            </a:endParaRPr>
          </a:p>
        </p:txBody>
      </p:sp>
      <p:sp>
        <p:nvSpPr>
          <p:cNvPr id="18" name="TextBox 17"/>
          <p:cNvSpPr txBox="1"/>
          <p:nvPr/>
        </p:nvSpPr>
        <p:spPr>
          <a:xfrm>
            <a:off x="500034" y="2857496"/>
            <a:ext cx="5354351" cy="646331"/>
          </a:xfrm>
          <a:prstGeom prst="rect">
            <a:avLst/>
          </a:prstGeom>
          <a:noFill/>
        </p:spPr>
        <p:txBody>
          <a:bodyPr wrap="none" rtlCol="0">
            <a:spAutoFit/>
          </a:bodyPr>
          <a:lstStyle/>
          <a:p>
            <a:r>
              <a:rPr lang="en-IN" b="1" dirty="0" err="1">
                <a:latin typeface="Century Gothic" pitchFamily="34" charset="0"/>
              </a:rPr>
              <a:t>Lagaan</a:t>
            </a:r>
            <a:r>
              <a:rPr lang="en-IN" b="1" dirty="0">
                <a:latin typeface="Century Gothic" pitchFamily="34" charset="0"/>
              </a:rPr>
              <a:t> </a:t>
            </a:r>
            <a:r>
              <a:rPr lang="en-IN" dirty="0">
                <a:latin typeface="Century Gothic" pitchFamily="34" charset="0"/>
              </a:rPr>
              <a:t>– Indian History with a </a:t>
            </a:r>
            <a:r>
              <a:rPr lang="en-IN" dirty="0" err="1">
                <a:latin typeface="Century Gothic" pitchFamily="34" charset="0"/>
              </a:rPr>
              <a:t>flovour</a:t>
            </a:r>
            <a:r>
              <a:rPr lang="en-IN" dirty="0">
                <a:latin typeface="Century Gothic" pitchFamily="34" charset="0"/>
              </a:rPr>
              <a:t> of fiction</a:t>
            </a:r>
          </a:p>
          <a:p>
            <a:endParaRPr lang="en-IN" dirty="0">
              <a:latin typeface="Century Gothic" pitchFamily="34" charset="0"/>
            </a:endParaRPr>
          </a:p>
        </p:txBody>
      </p:sp>
      <p:sp>
        <p:nvSpPr>
          <p:cNvPr id="19" name="Rectangle 18"/>
          <p:cNvSpPr/>
          <p:nvPr/>
        </p:nvSpPr>
        <p:spPr>
          <a:xfrm>
            <a:off x="357158" y="3714752"/>
            <a:ext cx="8072494" cy="1077218"/>
          </a:xfrm>
          <a:prstGeom prst="rect">
            <a:avLst/>
          </a:prstGeom>
        </p:spPr>
        <p:txBody>
          <a:bodyPr wrap="square">
            <a:spAutoFit/>
          </a:bodyPr>
          <a:lstStyle/>
          <a:p>
            <a:r>
              <a:rPr lang="en-IN" sz="3200" b="1" dirty="0">
                <a:latin typeface="Century Gothic" pitchFamily="34" charset="0"/>
              </a:rPr>
              <a:t>Can you see a common thread connecting these movies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amond(in)">
                                      <p:cBhvr>
                                        <p:cTn id="18" dur="2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heckerboard(across)">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71682" name="Picture 2" descr="Traditional Ancient Thai Cooking Tools Style Stock Image - Image of  display, mixing: 28444967"/>
          <p:cNvPicPr>
            <a:picLocks noChangeAspect="1" noChangeArrowheads="1"/>
          </p:cNvPicPr>
          <p:nvPr/>
        </p:nvPicPr>
        <p:blipFill>
          <a:blip r:embed="rId5"/>
          <a:srcRect b="9695"/>
          <a:stretch>
            <a:fillRect/>
          </a:stretch>
        </p:blipFill>
        <p:spPr bwMode="auto">
          <a:xfrm>
            <a:off x="785786" y="928670"/>
            <a:ext cx="7200000" cy="4786156"/>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70658" name="AutoShape 2" descr="Making Cloth stock image. Image of picchu, heritage, craftsmanship -  4154864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0660" name="Picture 4" descr="Making Cloth stock image. Image of picchu, heritage, craftsmanship -  41548643"/>
          <p:cNvPicPr>
            <a:picLocks noChangeAspect="1" noChangeArrowheads="1"/>
          </p:cNvPicPr>
          <p:nvPr/>
        </p:nvPicPr>
        <p:blipFill>
          <a:blip r:embed="rId5"/>
          <a:srcRect b="9700"/>
          <a:stretch>
            <a:fillRect/>
          </a:stretch>
        </p:blipFill>
        <p:spPr bwMode="auto">
          <a:xfrm>
            <a:off x="714348" y="1000108"/>
            <a:ext cx="7200000" cy="4786156"/>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69636" name="Picture 4" descr="india house design - Google Search | Indian home design, Village house  design, Village houses"/>
          <p:cNvPicPr>
            <a:picLocks noChangeAspect="1" noChangeArrowheads="1"/>
          </p:cNvPicPr>
          <p:nvPr/>
        </p:nvPicPr>
        <p:blipFill>
          <a:blip r:embed="rId5"/>
          <a:srcRect/>
          <a:stretch>
            <a:fillRect/>
          </a:stretch>
        </p:blipFill>
        <p:spPr bwMode="auto">
          <a:xfrm>
            <a:off x="642910" y="857232"/>
            <a:ext cx="7429552" cy="493368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 Some Examples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TextBox 8"/>
          <p:cNvSpPr txBox="1"/>
          <p:nvPr/>
        </p:nvSpPr>
        <p:spPr>
          <a:xfrm>
            <a:off x="0" y="3243204"/>
            <a:ext cx="9144000" cy="646331"/>
          </a:xfrm>
          <a:prstGeom prst="rect">
            <a:avLst/>
          </a:prstGeom>
          <a:noFill/>
        </p:spPr>
        <p:txBody>
          <a:bodyPr wrap="square" rtlCol="0">
            <a:spAutoFit/>
          </a:bodyPr>
          <a:lstStyle/>
          <a:p>
            <a:pPr algn="ctr"/>
            <a:r>
              <a:rPr lang="en-IN" sz="3600" b="1" dirty="0">
                <a:latin typeface="Century Gothic" pitchFamily="34" charset="0"/>
              </a:rPr>
              <a:t>Case Study – Indus Valley Civilization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TextBox 8"/>
          <p:cNvSpPr txBox="1"/>
          <p:nvPr/>
        </p:nvSpPr>
        <p:spPr>
          <a:xfrm>
            <a:off x="0" y="714356"/>
            <a:ext cx="9144000" cy="400110"/>
          </a:xfrm>
          <a:prstGeom prst="rect">
            <a:avLst/>
          </a:prstGeom>
          <a:noFill/>
        </p:spPr>
        <p:txBody>
          <a:bodyPr wrap="square" rtlCol="0">
            <a:spAutoFit/>
          </a:bodyPr>
          <a:lstStyle/>
          <a:p>
            <a:pPr algn="ctr"/>
            <a:r>
              <a:rPr lang="en-IN" sz="2000" b="1" dirty="0">
                <a:latin typeface="Century Gothic" pitchFamily="34" charset="0"/>
              </a:rPr>
              <a:t>Case Study – Indus Valley Civilization</a:t>
            </a:r>
          </a:p>
        </p:txBody>
      </p:sp>
      <p:pic>
        <p:nvPicPr>
          <p:cNvPr id="1027" name="Picture 3"/>
          <p:cNvPicPr>
            <a:picLocks noChangeAspect="1" noChangeArrowheads="1"/>
          </p:cNvPicPr>
          <p:nvPr/>
        </p:nvPicPr>
        <p:blipFill>
          <a:blip r:embed="rId4"/>
          <a:srcRect l="17057" t="10937" r="24744" b="11914"/>
          <a:stretch>
            <a:fillRect/>
          </a:stretch>
        </p:blipFill>
        <p:spPr bwMode="auto">
          <a:xfrm>
            <a:off x="0" y="1142984"/>
            <a:ext cx="9144000" cy="5715016"/>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pic>
        <p:nvPicPr>
          <p:cNvPr id="2050" name="Picture 2"/>
          <p:cNvPicPr>
            <a:picLocks noChangeAspect="1" noChangeArrowheads="1"/>
          </p:cNvPicPr>
          <p:nvPr/>
        </p:nvPicPr>
        <p:blipFill>
          <a:blip r:embed="rId3"/>
          <a:srcRect l="18596" t="13546" r="25418" b="61788"/>
          <a:stretch>
            <a:fillRect/>
          </a:stretch>
        </p:blipFill>
        <p:spPr bwMode="auto">
          <a:xfrm>
            <a:off x="500034" y="1357298"/>
            <a:ext cx="8215370" cy="1818156"/>
          </a:xfrm>
          <a:prstGeom prst="rect">
            <a:avLst/>
          </a:prstGeom>
          <a:noFill/>
          <a:ln w="9525">
            <a:noFill/>
            <a:miter lim="800000"/>
            <a:headEnd/>
            <a:tailEnd/>
          </a:ln>
          <a:effectLst/>
        </p:spPr>
      </p:pic>
      <p:sp>
        <p:nvSpPr>
          <p:cNvPr id="10" name="TextBox 9"/>
          <p:cNvSpPr txBox="1"/>
          <p:nvPr/>
        </p:nvSpPr>
        <p:spPr>
          <a:xfrm>
            <a:off x="0" y="714356"/>
            <a:ext cx="9144000" cy="707886"/>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HEALTH &amp; SANITATION</a:t>
            </a:r>
          </a:p>
        </p:txBody>
      </p:sp>
      <p:sp>
        <p:nvSpPr>
          <p:cNvPr id="11" name="Rectangle 10"/>
          <p:cNvSpPr/>
          <p:nvPr/>
        </p:nvSpPr>
        <p:spPr>
          <a:xfrm>
            <a:off x="428596" y="3093267"/>
            <a:ext cx="8429684" cy="3693319"/>
          </a:xfrm>
          <a:prstGeom prst="rect">
            <a:avLst/>
          </a:prstGeom>
        </p:spPr>
        <p:txBody>
          <a:bodyPr wrap="square">
            <a:spAutoFit/>
          </a:bodyPr>
          <a:lstStyle/>
          <a:p>
            <a:pPr>
              <a:buFont typeface="Arial" pitchFamily="34" charset="0"/>
              <a:buChar char="•"/>
            </a:pPr>
            <a:r>
              <a:rPr lang="en-IN" dirty="0">
                <a:latin typeface="Century Gothic" pitchFamily="34" charset="0"/>
              </a:rPr>
              <a:t>  one of the world’s first water irrigation systems. </a:t>
            </a:r>
          </a:p>
          <a:p>
            <a:pPr>
              <a:buFont typeface="Arial" pitchFamily="34" charset="0"/>
              <a:buChar char="•"/>
            </a:pPr>
            <a:r>
              <a:rPr lang="en-IN" dirty="0">
                <a:latin typeface="Century Gothic" pitchFamily="34" charset="0"/>
              </a:rPr>
              <a:t> Wells were open to all households had access to water facilities</a:t>
            </a:r>
          </a:p>
          <a:p>
            <a:pPr>
              <a:buFont typeface="Arial" pitchFamily="34" charset="0"/>
              <a:buChar char="•"/>
            </a:pPr>
            <a:r>
              <a:rPr lang="en-IN" dirty="0">
                <a:latin typeface="Century Gothic" pitchFamily="34" charset="0"/>
              </a:rPr>
              <a:t> Advanced water and waste systems </a:t>
            </a:r>
          </a:p>
          <a:p>
            <a:pPr>
              <a:buFont typeface="Arial" pitchFamily="34" charset="0"/>
              <a:buChar char="•"/>
            </a:pPr>
            <a:r>
              <a:rPr lang="en-IN" dirty="0">
                <a:latin typeface="Century Gothic" pitchFamily="34" charset="0"/>
              </a:rPr>
              <a:t> Most homes had access to a bathroom and toilet </a:t>
            </a:r>
          </a:p>
          <a:p>
            <a:pPr>
              <a:buFont typeface="Arial" pitchFamily="34" charset="0"/>
              <a:buChar char="•"/>
            </a:pPr>
            <a:r>
              <a:rPr lang="en-IN" dirty="0">
                <a:latin typeface="Century Gothic" pitchFamily="34" charset="0"/>
              </a:rPr>
              <a:t> Connected drainage systems. </a:t>
            </a:r>
          </a:p>
          <a:p>
            <a:pPr>
              <a:buFont typeface="Arial" pitchFamily="34" charset="0"/>
              <a:buChar char="•"/>
            </a:pPr>
            <a:r>
              <a:rPr lang="en-IN" dirty="0">
                <a:latin typeface="Century Gothic" pitchFamily="34" charset="0"/>
              </a:rPr>
              <a:t> Water waste was directed to covered drains </a:t>
            </a:r>
          </a:p>
          <a:p>
            <a:pPr>
              <a:buFont typeface="Arial" pitchFamily="34" charset="0"/>
              <a:buChar char="•"/>
            </a:pPr>
            <a:r>
              <a:rPr lang="en-IN" dirty="0">
                <a:latin typeface="Century Gothic" pitchFamily="34" charset="0"/>
              </a:rPr>
              <a:t> terracotta pipes were used to bring waste down on to the streets.</a:t>
            </a:r>
          </a:p>
          <a:p>
            <a:pPr>
              <a:buFont typeface="Arial" pitchFamily="34" charset="0"/>
              <a:buChar char="•"/>
            </a:pPr>
            <a:r>
              <a:rPr lang="en-IN" dirty="0">
                <a:latin typeface="Century Gothic" pitchFamily="34" charset="0"/>
              </a:rPr>
              <a:t> people would often bathe standing up by pouring pitches of water on top of themselves like a shower and allowing water to drain into  hole </a:t>
            </a:r>
          </a:p>
          <a:p>
            <a:pPr>
              <a:buFont typeface="Arial" pitchFamily="34" charset="0"/>
              <a:buChar char="•"/>
            </a:pPr>
            <a:r>
              <a:rPr lang="en-IN" dirty="0">
                <a:latin typeface="Century Gothic" pitchFamily="34" charset="0"/>
              </a:rPr>
              <a:t> Limestone was used to make sure that pipes would not leak  &amp; stability.</a:t>
            </a:r>
          </a:p>
          <a:p>
            <a:pPr>
              <a:buFont typeface="Arial" pitchFamily="34" charset="0"/>
              <a:buChar char="•"/>
            </a:pPr>
            <a:r>
              <a:rPr lang="en-IN" dirty="0">
                <a:latin typeface="Century Gothic" pitchFamily="34" charset="0"/>
              </a:rPr>
              <a:t> It also offered a new level of health and sanitation to the people. </a:t>
            </a:r>
          </a:p>
          <a:p>
            <a:pPr>
              <a:buFont typeface="Arial" pitchFamily="34" charset="0"/>
              <a:buChar char="•"/>
            </a:pPr>
            <a:r>
              <a:rPr lang="en-IN" dirty="0">
                <a:latin typeface="Century Gothic" pitchFamily="34" charset="0"/>
              </a:rPr>
              <a:t> Waste cleaners cleaned the street drains/pipes and emptied the pits/ areas were sewerage waste water from toilets was held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2862322"/>
          </a:xfrm>
          <a:prstGeom prst="rect">
            <a:avLst/>
          </a:prstGeom>
        </p:spPr>
        <p:txBody>
          <a:bodyPr wrap="square">
            <a:spAutoFit/>
          </a:bodyPr>
          <a:lstStyle/>
          <a:p>
            <a:pPr>
              <a:buFont typeface="Arial" pitchFamily="34" charset="0"/>
              <a:buChar char="•"/>
            </a:pPr>
            <a:r>
              <a:rPr lang="en-IN" dirty="0">
                <a:latin typeface="Century Gothic" pitchFamily="34" charset="0"/>
              </a:rPr>
              <a:t>.The Indus Valley held cities and towns</a:t>
            </a:r>
          </a:p>
          <a:p>
            <a:pPr>
              <a:buFont typeface="Arial" pitchFamily="34" charset="0"/>
              <a:buChar char="•"/>
            </a:pPr>
            <a:r>
              <a:rPr lang="en-IN" dirty="0">
                <a:latin typeface="Century Gothic" pitchFamily="34" charset="0"/>
              </a:rPr>
              <a:t> shared unique building strategies throughout their survival in history. </a:t>
            </a:r>
          </a:p>
          <a:p>
            <a:pPr>
              <a:buFont typeface="Arial" pitchFamily="34" charset="0"/>
              <a:buChar char="•"/>
            </a:pPr>
            <a:r>
              <a:rPr lang="en-IN" dirty="0">
                <a:latin typeface="Century Gothic" pitchFamily="34" charset="0"/>
              </a:rPr>
              <a:t> people were extremely intelligent and advanced for their time, learning quickly the uses of different building materials and tools, and the best structural layouts for the towns. </a:t>
            </a:r>
          </a:p>
          <a:p>
            <a:pPr>
              <a:buFont typeface="Arial" pitchFamily="34" charset="0"/>
              <a:buChar char="•"/>
            </a:pPr>
            <a:r>
              <a:rPr lang="en-IN" dirty="0">
                <a:latin typeface="Century Gothic" pitchFamily="34" charset="0"/>
              </a:rPr>
              <a:t> Homes and public buildings seemed almost luxurious for their time, having a sophisticated plumbing setup and being multi-levelled.</a:t>
            </a:r>
          </a:p>
          <a:p>
            <a:pPr>
              <a:buFont typeface="Arial" pitchFamily="34" charset="0"/>
              <a:buChar char="•"/>
            </a:pPr>
            <a:r>
              <a:rPr lang="en-IN" dirty="0">
                <a:latin typeface="Century Gothic" pitchFamily="34" charset="0"/>
              </a:rPr>
              <a:t> Functional and hygienic building plans were mostly consistent through the generations and kept the civilisation alive and in no apparent crisis with housing its people.</a:t>
            </a:r>
          </a:p>
        </p:txBody>
      </p:sp>
      <p:pic>
        <p:nvPicPr>
          <p:cNvPr id="3074" name="Picture 2"/>
          <p:cNvPicPr>
            <a:picLocks noChangeAspect="1" noChangeArrowheads="1"/>
          </p:cNvPicPr>
          <p:nvPr/>
        </p:nvPicPr>
        <p:blipFill>
          <a:blip r:embed="rId4"/>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3139321"/>
          </a:xfrm>
          <a:prstGeom prst="rect">
            <a:avLst/>
          </a:prstGeom>
        </p:spPr>
        <p:txBody>
          <a:bodyPr wrap="square">
            <a:spAutoFit/>
          </a:bodyPr>
          <a:lstStyle/>
          <a:p>
            <a:pPr>
              <a:buFont typeface="Arial" pitchFamily="34" charset="0"/>
              <a:buChar char="•"/>
            </a:pPr>
            <a:r>
              <a:rPr lang="en-IN" dirty="0">
                <a:latin typeface="Century Gothic" pitchFamily="34" charset="0"/>
              </a:rPr>
              <a:t>.The Indus Valley people had well-built, well organised town planning. </a:t>
            </a:r>
          </a:p>
          <a:p>
            <a:pPr>
              <a:buFont typeface="Arial" pitchFamily="34" charset="0"/>
              <a:buChar char="•"/>
            </a:pPr>
            <a:r>
              <a:rPr lang="en-IN" dirty="0">
                <a:latin typeface="Century Gothic" pitchFamily="34" charset="0"/>
              </a:rPr>
              <a:t> Towns were rectangular, with straight walls all facing north, south, east or west, and straight streets that formed a pattern like a grid and divided the city into block sections. </a:t>
            </a:r>
          </a:p>
          <a:p>
            <a:pPr>
              <a:buFont typeface="Arial" pitchFamily="34" charset="0"/>
              <a:buChar char="•"/>
            </a:pPr>
            <a:r>
              <a:rPr lang="en-IN" dirty="0">
                <a:latin typeface="Century Gothic" pitchFamily="34" charset="0"/>
              </a:rPr>
              <a:t> The centre of a city often held a simple citadel, a mound-like stronghold, where the people would go to for protection if ever under attack.</a:t>
            </a:r>
          </a:p>
          <a:p>
            <a:pPr>
              <a:buFont typeface="Arial" pitchFamily="34" charset="0"/>
              <a:buChar char="•"/>
            </a:pPr>
            <a:r>
              <a:rPr lang="en-IN" dirty="0">
                <a:latin typeface="Century Gothic" pitchFamily="34" charset="0"/>
              </a:rPr>
              <a:t> Housing was adequate and architecturally simple, yet outstanding. </a:t>
            </a:r>
          </a:p>
          <a:p>
            <a:pPr>
              <a:buFont typeface="Arial" pitchFamily="34" charset="0"/>
              <a:buChar char="•"/>
            </a:pPr>
            <a:r>
              <a:rPr lang="en-IN" dirty="0">
                <a:latin typeface="Century Gothic" pitchFamily="34" charset="0"/>
              </a:rPr>
              <a:t> From one to two to three storeys, whether in the lower or higher part of town, houses contained these following features. </a:t>
            </a:r>
          </a:p>
          <a:p>
            <a:pPr lvl="1">
              <a:buFont typeface="Arial" pitchFamily="34" charset="0"/>
              <a:buChar char="•"/>
            </a:pPr>
            <a:r>
              <a:rPr lang="en-IN" dirty="0">
                <a:latin typeface="Century Gothic" pitchFamily="34" charset="0"/>
              </a:rPr>
              <a:t> continuous access to clean water from nearby wells &amp; facilities, </a:t>
            </a:r>
          </a:p>
          <a:p>
            <a:pPr lvl="1">
              <a:buFont typeface="Arial" pitchFamily="34" charset="0"/>
              <a:buChar char="•"/>
            </a:pPr>
            <a:r>
              <a:rPr lang="en-IN" dirty="0">
                <a:latin typeface="Century Gothic" pitchFamily="34" charset="0"/>
              </a:rPr>
              <a:t> including plumbing. </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2308324"/>
          </a:xfrm>
          <a:prstGeom prst="rect">
            <a:avLst/>
          </a:prstGeom>
        </p:spPr>
        <p:txBody>
          <a:bodyPr wrap="square">
            <a:spAutoFit/>
          </a:bodyPr>
          <a:lstStyle/>
          <a:p>
            <a:pPr>
              <a:buFont typeface="Arial" pitchFamily="34" charset="0"/>
              <a:buChar char="•"/>
            </a:pPr>
            <a:r>
              <a:rPr lang="en-IN" dirty="0">
                <a:latin typeface="Century Gothic" pitchFamily="34" charset="0"/>
              </a:rPr>
              <a:t>. The Indus Valley civilisation is thought to be the first with an urban sanitation system, again very advanced for their time. </a:t>
            </a:r>
          </a:p>
          <a:p>
            <a:pPr>
              <a:buFont typeface="Arial" pitchFamily="34" charset="0"/>
              <a:buChar char="•"/>
            </a:pPr>
            <a:r>
              <a:rPr lang="en-IN" dirty="0">
                <a:latin typeface="Century Gothic" pitchFamily="34" charset="0"/>
              </a:rPr>
              <a:t> There was a bathing room, and sometimes individual rooms for each person. All houses in a town were identical, and built together in courtyards. Connecting upper levels to lower levels were sets of brick stairs or sometimes ladders. The majority of houses were spacious and had flat roofs; however in poorer regions some houses had no roof at all and were exposed to all the weather.</a:t>
            </a:r>
          </a:p>
        </p:txBody>
      </p:sp>
      <p:pic>
        <p:nvPicPr>
          <p:cNvPr id="3074" name="Picture 2"/>
          <p:cNvPicPr>
            <a:picLocks noChangeAspect="1" noChangeArrowheads="1"/>
          </p:cNvPicPr>
          <p:nvPr/>
        </p:nvPicPr>
        <p:blipFill>
          <a:blip r:embed="rId4"/>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2585323"/>
          </a:xfrm>
          <a:prstGeom prst="rect">
            <a:avLst/>
          </a:prstGeom>
        </p:spPr>
        <p:txBody>
          <a:bodyPr wrap="square">
            <a:spAutoFit/>
          </a:bodyPr>
          <a:lstStyle/>
          <a:p>
            <a:pPr>
              <a:buFont typeface="Arial" pitchFamily="34" charset="0"/>
              <a:buChar char="•"/>
            </a:pPr>
            <a:r>
              <a:rPr lang="en-IN" dirty="0">
                <a:latin typeface="Century Gothic" pitchFamily="34" charset="0"/>
              </a:rPr>
              <a:t> The Great Granary is a mystery to today’s historians as to what its function was. Was it actually used to hold grains? Historians have been unable to find evidence to suggest that grains were once held there. It was thought to have been used as a place for farmers to store their crops, carts to load and unload, or even possibly as a temple. This massive building is made of wood on brick foundations and is over 60m long, with 6 large halls and arching doorways. The Great Granary is one of the significant buildings of the civilisation found in Mohenjo-Daro, along with the Great Bath.</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2677656"/>
          </a:xfrm>
          <a:prstGeom prst="rect">
            <a:avLst/>
          </a:prstGeom>
        </p:spPr>
        <p:txBody>
          <a:bodyPr wrap="square">
            <a:spAutoFit/>
          </a:bodyPr>
          <a:lstStyle/>
          <a:p>
            <a:r>
              <a:rPr lang="en-IN" sz="2400" b="1" dirty="0">
                <a:latin typeface="Century Gothic" pitchFamily="34" charset="0"/>
              </a:rPr>
              <a:t>                   What is the Common Thread?</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a:p>
            <a:endParaRPr lang="en-IN" sz="2400" b="1" dirty="0">
              <a:latin typeface="Century Gothic" pitchFamily="34" charset="0"/>
            </a:endParaRPr>
          </a:p>
          <a:p>
            <a:endParaRPr lang="en-IN" sz="2400" b="1" dirty="0">
              <a:latin typeface="Century Gothic" pitchFamily="34" charset="0"/>
            </a:endParaRPr>
          </a:p>
          <a:p>
            <a:r>
              <a:rPr lang="en-IN" sz="2400" b="1" dirty="0">
                <a:latin typeface="Century Gothic" pitchFamily="34" charset="0"/>
              </a:rPr>
              <a:t>INDIAN TRADITION... </a:t>
            </a:r>
          </a:p>
          <a:p>
            <a:r>
              <a:rPr lang="en-IN" sz="2400" b="1" dirty="0">
                <a:latin typeface="Century Gothic" pitchFamily="34" charset="0"/>
              </a:rPr>
              <a:t>All these movies give a glimpse of INDIAN TRADITION</a:t>
            </a:r>
            <a:endParaRPr lang="en-IN" sz="2200" dirty="0">
              <a:latin typeface="Century Gothic" pitchFamily="34" charset="0"/>
            </a:endParaRP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 calcmode="lin" valueType="num">
                                      <p:cBhvr additive="base">
                                        <p:cTn id="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2308324"/>
          </a:xfrm>
          <a:prstGeom prst="rect">
            <a:avLst/>
          </a:prstGeom>
        </p:spPr>
        <p:txBody>
          <a:bodyPr wrap="square">
            <a:spAutoFit/>
          </a:bodyPr>
          <a:lstStyle/>
          <a:p>
            <a:pPr>
              <a:buFont typeface="Arial" pitchFamily="34" charset="0"/>
              <a:buChar char="•"/>
            </a:pPr>
            <a:r>
              <a:rPr lang="en-IN" dirty="0">
                <a:latin typeface="Century Gothic" pitchFamily="34" charset="0"/>
              </a:rPr>
              <a:t> The Great Bath is found in the middle of Mohenjo-Daro. It is believed to have been used as part of a religious bathing ritual for the people to gather together, and was very important to daily life. It had good drainage systems and was built with bricks that were held by tar and gypsum mortar so no water leaked. As can be seen, Mohenjo-Daro was the biggest and wealthiest city in the Indus Valley, with the most significant architectural constructions and the better sewerage systems.</a:t>
            </a:r>
            <a:br>
              <a:rPr lang="en-IN" dirty="0">
                <a:latin typeface="Century Gothic" pitchFamily="34" charset="0"/>
              </a:rPr>
            </a:br>
            <a:r>
              <a:rPr lang="en-IN" dirty="0">
                <a:latin typeface="Century Gothic" pitchFamily="34" charset="0"/>
              </a:rPr>
              <a:t>civilisation was.</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13111282"/>
          </a:xfrm>
          <a:prstGeom prst="rect">
            <a:avLst/>
          </a:prstGeom>
        </p:spPr>
        <p:txBody>
          <a:bodyPr wrap="square">
            <a:spAutoFit/>
          </a:bodyPr>
          <a:lstStyle/>
          <a:p>
            <a:endParaRPr lang="en-IN" dirty="0">
              <a:latin typeface="Century Gothic" pitchFamily="34" charset="0"/>
            </a:endParaRPr>
          </a:p>
          <a:p>
            <a:r>
              <a:rPr lang="en-IN" dirty="0">
                <a:latin typeface="Century Gothic" pitchFamily="34" charset="0"/>
              </a:rPr>
              <a:t>In terms of building techniques, most structures were made of bricks. Some were larger than others, but each brick shared the same 4:2:1 ratio in dimensions, created by brick-makers. Soil-clay and water mixed to create a mud, which was pressed into any of the identical wooden moulds they used, and then baked hard in the hot sun or a kiln. When building, bricks were stuck together with a wet mud mortar. These bricks were a useful material for building as they were made of an abundant and renewable source and were very strong, allowing them to still stand today after more than 4000 years.</a:t>
            </a:r>
            <a:br>
              <a:rPr lang="en-IN" dirty="0">
                <a:latin typeface="Century Gothic" pitchFamily="34" charset="0"/>
              </a:rPr>
            </a:br>
            <a:br>
              <a:rPr lang="en-IN" dirty="0">
                <a:latin typeface="Century Gothic" pitchFamily="34" charset="0"/>
              </a:rPr>
            </a:br>
            <a:r>
              <a:rPr lang="en-IN" dirty="0">
                <a:latin typeface="Century Gothic" pitchFamily="34" charset="0"/>
              </a:rPr>
              <a:t>The people of the Valley discovered new techniques of building with metals that were mined or imported, and from this successfully produced lead, copper, tin and bronze. From these metals, they constructed some tools (mostly made of flint – a type of rock) that helped them build other things. Clay was used in the process of </a:t>
            </a:r>
            <a:r>
              <a:rPr lang="en-IN" dirty="0" err="1">
                <a:latin typeface="Century Gothic" pitchFamily="34" charset="0"/>
              </a:rPr>
              <a:t>toolmaking</a:t>
            </a:r>
            <a:r>
              <a:rPr lang="en-IN" dirty="0">
                <a:latin typeface="Century Gothic" pitchFamily="34" charset="0"/>
              </a:rPr>
              <a:t> and became the substance that many pieces of cookware, pottery and sculptures. Some tools that were made with the metals are hammers, knives, needles, axes, razors, saws and others used for agriculture.</a:t>
            </a:r>
            <a:br>
              <a:rPr lang="en-IN" dirty="0">
                <a:latin typeface="Century Gothic" pitchFamily="34" charset="0"/>
              </a:rPr>
            </a:br>
            <a:br>
              <a:rPr lang="en-IN" dirty="0">
                <a:latin typeface="Century Gothic" pitchFamily="34" charset="0"/>
              </a:rPr>
            </a:br>
            <a:r>
              <a:rPr lang="en-IN" dirty="0">
                <a:latin typeface="Century Gothic" pitchFamily="34" charset="0"/>
              </a:rPr>
              <a:t>The Indus Valley people are considered to be the first in many technological advancements, one of which being a developed measurement system. They had accurate methods of measuring length, mass and time by developing their own system of weights and rulers that were all identical. They were very intelligent and knowledgeable people who had a good understanding in mathematics and science. All their measurements were based on multiples of 16, like our metric system is based on multiples of 10. Having this sort of standard system across the whole civilisation prove how their specifically measured structures could withstand the years and not have faulted due to poor construction techniques. Along with constructing buildings and tools, they built boats and carts from imported wood to aid in their transport and trade.</a:t>
            </a:r>
            <a:br>
              <a:rPr lang="en-IN" dirty="0">
                <a:latin typeface="Century Gothic" pitchFamily="34" charset="0"/>
              </a:rPr>
            </a:br>
            <a:br>
              <a:rPr lang="en-IN" dirty="0">
                <a:latin typeface="Century Gothic" pitchFamily="34" charset="0"/>
              </a:rPr>
            </a:br>
            <a:r>
              <a:rPr lang="en-IN" dirty="0">
                <a:latin typeface="Century Gothic" pitchFamily="34" charset="0"/>
              </a:rPr>
              <a:t>When the Indus River flooded the city, the mud brick structures would begin to soften and crumble. Archaeologists have discovered that when this happened, another whole city was just rebuilt on top of the previous. This left an amazing preservation of history where archaeologists have been able to observe the city reconstructions through time in chronological ordering. An interesting observation that was picked up was that each rebuilt city above another seemed to be slightly less advanced than the one below, meaning that as time progressed, structures were actually built increasingly poorer rather than more advanced like one would expect. The civilisation seemed to have not preserved all of their perfect building techniques through the generations, whether this is from a lack of communicating and passing on techniques or as a result of laziness. However, each rebuilt city was still a greatly advanced achievement in history for just how ancient this civilisation was.</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10341293"/>
          </a:xfrm>
          <a:prstGeom prst="rect">
            <a:avLst/>
          </a:prstGeom>
        </p:spPr>
        <p:txBody>
          <a:bodyPr wrap="square">
            <a:spAutoFit/>
          </a:bodyPr>
          <a:lstStyle/>
          <a:p>
            <a:endParaRPr lang="en-IN" dirty="0">
              <a:latin typeface="Century Gothic" pitchFamily="34" charset="0"/>
            </a:endParaRPr>
          </a:p>
          <a:p>
            <a:r>
              <a:rPr lang="en-IN" dirty="0">
                <a:latin typeface="Century Gothic" pitchFamily="34" charset="0"/>
              </a:rPr>
              <a:t>The people of the Valley discovered new techniques of building with metals that were mined or imported, and from this successfully produced lead, copper, tin and bronze. From these metals, they constructed some tools (mostly made of flint – a type of rock) that helped them build other things. Clay was used in the process of </a:t>
            </a:r>
            <a:r>
              <a:rPr lang="en-IN" dirty="0" err="1">
                <a:latin typeface="Century Gothic" pitchFamily="34" charset="0"/>
              </a:rPr>
              <a:t>toolmaking</a:t>
            </a:r>
            <a:r>
              <a:rPr lang="en-IN" dirty="0">
                <a:latin typeface="Century Gothic" pitchFamily="34" charset="0"/>
              </a:rPr>
              <a:t> and became the substance that many pieces of cookware, pottery and sculptures. Some tools that were made with the metals are hammers, knives, needles, axes, razors, saws and others used for agriculture.</a:t>
            </a:r>
            <a:br>
              <a:rPr lang="en-IN" dirty="0">
                <a:latin typeface="Century Gothic" pitchFamily="34" charset="0"/>
              </a:rPr>
            </a:br>
            <a:br>
              <a:rPr lang="en-IN" dirty="0">
                <a:latin typeface="Century Gothic" pitchFamily="34" charset="0"/>
              </a:rPr>
            </a:br>
            <a:r>
              <a:rPr lang="en-IN" dirty="0">
                <a:latin typeface="Century Gothic" pitchFamily="34" charset="0"/>
              </a:rPr>
              <a:t>The Indus Valley people are considered to be the first in many technological advancements, one of which being a developed measurement system. They had accurate methods of measuring length, mass and time by developing their own system of weights and rulers that were all identical. They were very intelligent and knowledgeable people who had a good understanding in mathematics and science. All their measurements were based on multiples of 16, like our metric system is based on multiples of 10. Having this sort of standard system across the whole civilisation prove how their specifically measured structures could withstand the years and not have faulted due to poor construction techniques. Along with constructing buildings and tools, they built boats and carts from imported wood to aid in their transport and trade.</a:t>
            </a:r>
            <a:br>
              <a:rPr lang="en-IN" dirty="0">
                <a:latin typeface="Century Gothic" pitchFamily="34" charset="0"/>
              </a:rPr>
            </a:br>
            <a:br>
              <a:rPr lang="en-IN" dirty="0">
                <a:latin typeface="Century Gothic" pitchFamily="34" charset="0"/>
              </a:rPr>
            </a:br>
            <a:r>
              <a:rPr lang="en-IN" dirty="0">
                <a:latin typeface="Century Gothic" pitchFamily="34" charset="0"/>
              </a:rPr>
              <a:t>When the Indus River flooded the city, the mud brick structures would begin to soften and crumble. Archaeologists have discovered that when this happened, another whole city was just rebuilt on top of the previous. This left an amazing preservation of history where archaeologists have been able to observe the city reconstructions through time in chronological ordering. An interesting observation that was picked up was that each rebuilt city above another seemed to be slightly less advanced than the one below, meaning that as time progressed, structures were actually built increasingly poorer rather than more advanced like one would expect. The civilisation seemed to have not preserved all of their perfect building techniques through the generations, whether this is from a lack of communicating and passing on techniques or as a result of laziness. However, each rebuilt city was still a greatly advanced achievement in history for just how ancient this civilisation was.</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7848302"/>
          </a:xfrm>
          <a:prstGeom prst="rect">
            <a:avLst/>
          </a:prstGeom>
        </p:spPr>
        <p:txBody>
          <a:bodyPr wrap="square">
            <a:spAutoFit/>
          </a:bodyPr>
          <a:lstStyle/>
          <a:p>
            <a:r>
              <a:rPr lang="en-IN" dirty="0">
                <a:latin typeface="Century Gothic" pitchFamily="34" charset="0"/>
              </a:rPr>
              <a:t>The Indus Valley people are considered to be the first in many technological advancements, one of which being a developed measurement system. They had accurate methods of measuring length, mass and time by developing their own system of weights and rulers that were all identical. They were very intelligent and knowledgeable people who had a good understanding in mathematics and science. All their measurements were based on multiples of 16, like our metric system is based on multiples of 10. Having this sort of standard system across the whole civilisation prove how their specifically measured structures could withstand the years and not have faulted due to poor construction techniques. Along with constructing buildings and tools, they built boats and carts from imported wood to aid in their transport and trade.</a:t>
            </a:r>
            <a:br>
              <a:rPr lang="en-IN" dirty="0">
                <a:latin typeface="Century Gothic" pitchFamily="34" charset="0"/>
              </a:rPr>
            </a:br>
            <a:br>
              <a:rPr lang="en-IN" dirty="0">
                <a:latin typeface="Century Gothic" pitchFamily="34" charset="0"/>
              </a:rPr>
            </a:br>
            <a:r>
              <a:rPr lang="en-IN" dirty="0">
                <a:latin typeface="Century Gothic" pitchFamily="34" charset="0"/>
              </a:rPr>
              <a:t>When the Indus River flooded the city, the mud brick structures would begin to soften and crumble. Archaeologists have discovered that when this happened, another whole city was just rebuilt on top of the previous. This left an amazing preservation of history where archaeologists have been able to observe the city reconstructions through time in chronological ordering. An interesting observation that was picked up was that each rebuilt city above another seemed to be slightly less advanced than the one below, meaning that as time progressed, structures were actually built increasingly poorer rather than more advanced like one would expect. The civilisation seemed to have not preserved all of their perfect building techniques through the generations, whether this is from a lack of communicating and passing on techniques or as a result of laziness. However, each rebuilt city was still a greatly advanced achievement in history for just how ancient this civilisation was.</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Engineering </a:t>
            </a:r>
          </a:p>
        </p:txBody>
      </p:sp>
      <p:sp>
        <p:nvSpPr>
          <p:cNvPr id="10" name="TextBox 9"/>
          <p:cNvSpPr txBox="1"/>
          <p:nvPr/>
        </p:nvSpPr>
        <p:spPr>
          <a:xfrm>
            <a:off x="0" y="714356"/>
            <a:ext cx="9144000" cy="1015663"/>
          </a:xfrm>
          <a:prstGeom prst="rect">
            <a:avLst/>
          </a:prstGeom>
          <a:noFill/>
        </p:spPr>
        <p:txBody>
          <a:bodyPr wrap="square" rtlCol="0">
            <a:spAutoFit/>
          </a:bodyPr>
          <a:lstStyle/>
          <a:p>
            <a:pPr algn="ctr"/>
            <a:r>
              <a:rPr lang="en-IN" sz="2000" b="1" dirty="0">
                <a:latin typeface="Century Gothic" pitchFamily="34" charset="0"/>
              </a:rPr>
              <a:t>Case Study – Indus Valley Civilization</a:t>
            </a:r>
          </a:p>
          <a:p>
            <a:pPr algn="ctr"/>
            <a:r>
              <a:rPr lang="en-IN" sz="2000" b="1" dirty="0">
                <a:latin typeface="Century Gothic" pitchFamily="34" charset="0"/>
              </a:rPr>
              <a:t>BUILDING &amp; TECHNOLOGY</a:t>
            </a:r>
          </a:p>
          <a:p>
            <a:pPr algn="ctr"/>
            <a:endParaRPr lang="en-IN" sz="2000" b="1" dirty="0">
              <a:latin typeface="Century Gothic" pitchFamily="34" charset="0"/>
            </a:endParaRPr>
          </a:p>
        </p:txBody>
      </p:sp>
      <p:sp>
        <p:nvSpPr>
          <p:cNvPr id="11" name="Rectangle 10"/>
          <p:cNvSpPr/>
          <p:nvPr/>
        </p:nvSpPr>
        <p:spPr>
          <a:xfrm>
            <a:off x="428596" y="3403865"/>
            <a:ext cx="8429684" cy="3293209"/>
          </a:xfrm>
          <a:prstGeom prst="rect">
            <a:avLst/>
          </a:prstGeom>
        </p:spPr>
        <p:txBody>
          <a:bodyPr wrap="square">
            <a:spAutoFit/>
          </a:bodyPr>
          <a:lstStyle/>
          <a:p>
            <a:r>
              <a:rPr lang="en-IN" sz="1600" dirty="0">
                <a:latin typeface="Century Gothic" pitchFamily="34" charset="0"/>
              </a:rPr>
              <a:t>When the Indus River flooded the city, the mud brick structures would begin to soften and crumble. Archaeologists have discovered that when this happened, another whole city was just rebuilt on top of the previous. This left an amazing preservation of history where archaeologists have been able to observe the city reconstructions through time in chronological ordering. An interesting observation that was picked up was that each rebuilt city above another seemed to be slightly less advanced than the one below, meaning that as time progressed, structures were actually built increasingly poorer rather than more advanced like one would expect. The civilisation seemed to have not preserved all of their perfect building techniques through the generations, whether this is from a lack of communicating and passing on techniques or as a result of laziness. However, each rebuilt city was still a greatly advanced achievement in history for just how ancient this civilisation was.</a:t>
            </a:r>
          </a:p>
        </p:txBody>
      </p:sp>
      <p:pic>
        <p:nvPicPr>
          <p:cNvPr id="3074" name="Picture 2"/>
          <p:cNvPicPr>
            <a:picLocks noChangeAspect="1" noChangeArrowheads="1"/>
          </p:cNvPicPr>
          <p:nvPr/>
        </p:nvPicPr>
        <p:blipFill>
          <a:blip r:embed="rId3"/>
          <a:srcRect l="18119" t="27344" r="25329" b="46289"/>
          <a:stretch>
            <a:fillRect/>
          </a:stretch>
        </p:blipFill>
        <p:spPr bwMode="auto">
          <a:xfrm>
            <a:off x="357158" y="1357298"/>
            <a:ext cx="8501122" cy="207170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25602" name="Picture 2" descr="A glimpse of Ayurveda – The forgotten history and principles of Indian  traditional medicine - ScienceDirect"/>
          <p:cNvPicPr>
            <a:picLocks noChangeAspect="1" noChangeArrowheads="1"/>
          </p:cNvPicPr>
          <p:nvPr/>
        </p:nvPicPr>
        <p:blipFill>
          <a:blip r:embed="rId5"/>
          <a:srcRect/>
          <a:stretch>
            <a:fillRect/>
          </a:stretch>
        </p:blipFill>
        <p:spPr bwMode="auto">
          <a:xfrm>
            <a:off x="474287" y="1357298"/>
            <a:ext cx="7612433" cy="4429156"/>
          </a:xfrm>
          <a:prstGeom prst="rect">
            <a:avLst/>
          </a:prstGeom>
          <a:noFill/>
        </p:spPr>
      </p:pic>
      <p:sp>
        <p:nvSpPr>
          <p:cNvPr id="12" name="Rectangle 11"/>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Medicine (TSM)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pic>
        <p:nvPicPr>
          <p:cNvPr id="10" name="Picture 4" descr="How to Make the Copyright Symbol on Your Computer"/>
          <p:cNvPicPr>
            <a:picLocks noChangeAspect="1" noChangeArrowheads="1"/>
          </p:cNvPicPr>
          <p:nvPr/>
        </p:nvPicPr>
        <p:blipFill>
          <a:blip r:embed="rId3" cstate="print"/>
          <a:srcRect/>
          <a:stretch>
            <a:fillRect/>
          </a:stretch>
        </p:blipFill>
        <p:spPr bwMode="auto">
          <a:xfrm>
            <a:off x="214282" y="5360140"/>
            <a:ext cx="328023" cy="235221"/>
          </a:xfrm>
          <a:prstGeom prst="rect">
            <a:avLst/>
          </a:prstGeom>
          <a:noFill/>
        </p:spPr>
      </p:pic>
      <p:sp>
        <p:nvSpPr>
          <p:cNvPr id="11" name="Rectangle 10"/>
          <p:cNvSpPr/>
          <p:nvPr/>
        </p:nvSpPr>
        <p:spPr>
          <a:xfrm>
            <a:off x="444858" y="5316589"/>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2" name="Rectangle 11"/>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Medicine (TSM)</a:t>
            </a:r>
          </a:p>
        </p:txBody>
      </p:sp>
      <p:pic>
        <p:nvPicPr>
          <p:cNvPr id="82946" name="Picture 2" descr="Traditional Indian medicine in ancient period was practised by high profile  people. It was divided into major groups Rasa… | Ayurveda, Chronic  inflammation, Healthy"/>
          <p:cNvPicPr>
            <a:picLocks noChangeAspect="1" noChangeArrowheads="1"/>
          </p:cNvPicPr>
          <p:nvPr/>
        </p:nvPicPr>
        <p:blipFill>
          <a:blip r:embed="rId4"/>
          <a:srcRect/>
          <a:stretch>
            <a:fillRect/>
          </a:stretch>
        </p:blipFill>
        <p:spPr bwMode="auto">
          <a:xfrm>
            <a:off x="214282" y="1142984"/>
            <a:ext cx="4143372" cy="4630829"/>
          </a:xfrm>
          <a:prstGeom prst="rect">
            <a:avLst/>
          </a:prstGeom>
          <a:noFill/>
        </p:spPr>
      </p:pic>
      <p:pic>
        <p:nvPicPr>
          <p:cNvPr id="82948" name="Picture 4" descr="Traditional Indian Medicine"/>
          <p:cNvPicPr>
            <a:picLocks noChangeAspect="1" noChangeArrowheads="1"/>
          </p:cNvPicPr>
          <p:nvPr/>
        </p:nvPicPr>
        <p:blipFill>
          <a:blip r:embed="rId5"/>
          <a:srcRect b="11111"/>
          <a:stretch>
            <a:fillRect/>
          </a:stretch>
        </p:blipFill>
        <p:spPr bwMode="auto">
          <a:xfrm>
            <a:off x="4071902" y="1487533"/>
            <a:ext cx="4863500" cy="3786214"/>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Medicine</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285720" y="1214422"/>
            <a:ext cx="8143932" cy="4801314"/>
          </a:xfrm>
          <a:prstGeom prst="rect">
            <a:avLst/>
          </a:prstGeom>
        </p:spPr>
        <p:txBody>
          <a:bodyPr wrap="square">
            <a:spAutoFit/>
          </a:bodyPr>
          <a:lstStyle/>
          <a:p>
            <a:pPr>
              <a:buFontTx/>
              <a:buChar char="-"/>
            </a:pPr>
            <a:r>
              <a:rPr lang="en-IN" dirty="0">
                <a:latin typeface="Century Gothic" pitchFamily="34" charset="0"/>
              </a:rPr>
              <a:t> India is known for its traditional medicinal systems</a:t>
            </a:r>
          </a:p>
          <a:p>
            <a:pPr>
              <a:buFontTx/>
              <a:buChar char="-"/>
            </a:pPr>
            <a:endParaRPr lang="en-IN" dirty="0">
              <a:latin typeface="Century Gothic" pitchFamily="34" charset="0"/>
            </a:endParaRPr>
          </a:p>
          <a:p>
            <a:pPr>
              <a:buFontTx/>
              <a:buChar char="-"/>
            </a:pPr>
            <a:r>
              <a:rPr lang="en-IN" dirty="0">
                <a:latin typeface="Century Gothic" pitchFamily="34" charset="0"/>
              </a:rPr>
              <a:t> </a:t>
            </a:r>
            <a:r>
              <a:rPr lang="en-IN" dirty="0" err="1">
                <a:latin typeface="Century Gothic" pitchFamily="34" charset="0"/>
              </a:rPr>
              <a:t>Ayurveda</a:t>
            </a:r>
            <a:r>
              <a:rPr lang="en-IN" dirty="0">
                <a:latin typeface="Century Gothic" pitchFamily="34" charset="0"/>
              </a:rPr>
              <a:t>, </a:t>
            </a:r>
            <a:r>
              <a:rPr lang="en-IN" dirty="0" err="1">
                <a:latin typeface="Century Gothic" pitchFamily="34" charset="0"/>
              </a:rPr>
              <a:t>Siddha</a:t>
            </a:r>
            <a:r>
              <a:rPr lang="en-IN" dirty="0">
                <a:latin typeface="Century Gothic" pitchFamily="34" charset="0"/>
              </a:rPr>
              <a:t>, and </a:t>
            </a:r>
            <a:r>
              <a:rPr lang="en-IN" dirty="0" err="1">
                <a:latin typeface="Century Gothic" pitchFamily="34" charset="0"/>
              </a:rPr>
              <a:t>Unani</a:t>
            </a:r>
            <a:r>
              <a:rPr lang="en-IN" dirty="0">
                <a:latin typeface="Century Gothic" pitchFamily="34" charset="0"/>
              </a:rPr>
              <a:t>. Medical systems are found mentioned even in the ancient Vedas and other scriptures. </a:t>
            </a:r>
          </a:p>
          <a:p>
            <a:pPr>
              <a:buFontTx/>
              <a:buChar char="-"/>
            </a:pPr>
            <a:endParaRPr lang="en-IN" dirty="0">
              <a:latin typeface="Century Gothic" pitchFamily="34" charset="0"/>
            </a:endParaRPr>
          </a:p>
          <a:p>
            <a:pPr>
              <a:buFontTx/>
              <a:buChar char="-"/>
            </a:pPr>
            <a:r>
              <a:rPr lang="en-IN" dirty="0">
                <a:latin typeface="Century Gothic" pitchFamily="34" charset="0"/>
              </a:rPr>
              <a:t> Appeared and developed between 2500 and 500 BC in India</a:t>
            </a:r>
          </a:p>
          <a:p>
            <a:pPr>
              <a:buFontTx/>
              <a:buChar char="-"/>
            </a:pPr>
            <a:r>
              <a:rPr lang="en-IN" dirty="0">
                <a:latin typeface="Century Gothic" pitchFamily="34" charset="0"/>
              </a:rPr>
              <a:t> </a:t>
            </a:r>
          </a:p>
          <a:p>
            <a:pPr>
              <a:buFontTx/>
              <a:buChar char="-"/>
            </a:pPr>
            <a:r>
              <a:rPr lang="en-IN" dirty="0">
                <a:latin typeface="Century Gothic" pitchFamily="34" charset="0"/>
              </a:rPr>
              <a:t> </a:t>
            </a:r>
            <a:r>
              <a:rPr lang="en-IN" dirty="0" err="1">
                <a:latin typeface="Century Gothic" pitchFamily="34" charset="0"/>
              </a:rPr>
              <a:t>Ayurveda</a:t>
            </a:r>
            <a:r>
              <a:rPr lang="en-IN" dirty="0">
                <a:latin typeface="Century Gothic" pitchFamily="34" charset="0"/>
              </a:rPr>
              <a:t> is the “science of life,” </a:t>
            </a:r>
          </a:p>
          <a:p>
            <a:pPr>
              <a:buFontTx/>
              <a:buChar char="-"/>
            </a:pPr>
            <a:endParaRPr lang="en-IN" dirty="0">
              <a:latin typeface="Century Gothic" pitchFamily="34" charset="0"/>
            </a:endParaRPr>
          </a:p>
          <a:p>
            <a:pPr>
              <a:buFontTx/>
              <a:buChar char="-"/>
            </a:pPr>
            <a:r>
              <a:rPr lang="en-IN" dirty="0">
                <a:latin typeface="Century Gothic" pitchFamily="34" charset="0"/>
              </a:rPr>
              <a:t> Ancient Indian system of health care focused on views of man and his illness.</a:t>
            </a:r>
          </a:p>
          <a:p>
            <a:pPr>
              <a:buFontTx/>
              <a:buChar char="-"/>
            </a:pPr>
            <a:endParaRPr lang="en-IN" dirty="0">
              <a:latin typeface="Century Gothic" pitchFamily="34" charset="0"/>
            </a:endParaRPr>
          </a:p>
          <a:p>
            <a:pPr>
              <a:buFontTx/>
              <a:buChar char="-"/>
            </a:pPr>
            <a:r>
              <a:rPr lang="en-IN" dirty="0">
                <a:latin typeface="Century Gothic" pitchFamily="34" charset="0"/>
              </a:rPr>
              <a:t> It has been pointed out that the positive health means metabolically well-balanced human beings.</a:t>
            </a:r>
          </a:p>
          <a:p>
            <a:pPr>
              <a:buFontTx/>
              <a:buChar char="-"/>
            </a:pPr>
            <a:endParaRPr lang="en-IN" dirty="0">
              <a:latin typeface="Century Gothic" pitchFamily="34" charset="0"/>
            </a:endParaRPr>
          </a:p>
          <a:p>
            <a:pPr>
              <a:buFontTx/>
              <a:buChar char="-"/>
            </a:pPr>
            <a:r>
              <a:rPr lang="en-IN" dirty="0">
                <a:latin typeface="Century Gothic" pitchFamily="34" charset="0"/>
              </a:rPr>
              <a:t> </a:t>
            </a:r>
            <a:r>
              <a:rPr lang="en-IN" dirty="0" err="1">
                <a:latin typeface="Century Gothic" pitchFamily="34" charset="0"/>
              </a:rPr>
              <a:t>Ayurveda</a:t>
            </a:r>
            <a:r>
              <a:rPr lang="en-IN" dirty="0">
                <a:latin typeface="Century Gothic" pitchFamily="34" charset="0"/>
              </a:rPr>
              <a:t> is also called the “science of longevity” because it offers a complete system to live a long healthy life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30997"/>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Medicine</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285720" y="1214422"/>
            <a:ext cx="8143932" cy="4524315"/>
          </a:xfrm>
          <a:prstGeom prst="rect">
            <a:avLst/>
          </a:prstGeom>
        </p:spPr>
        <p:txBody>
          <a:bodyPr wrap="square">
            <a:spAutoFit/>
          </a:bodyPr>
          <a:lstStyle/>
          <a:p>
            <a:pPr>
              <a:buFontTx/>
              <a:buChar char="-"/>
            </a:pPr>
            <a:r>
              <a:rPr lang="en-IN" dirty="0">
                <a:latin typeface="Century Gothic" pitchFamily="34" charset="0"/>
              </a:rPr>
              <a:t> It offers programs to rejuvenate the body through diet and nutrition.</a:t>
            </a:r>
          </a:p>
          <a:p>
            <a:pPr>
              <a:buFontTx/>
              <a:buChar char="-"/>
            </a:pPr>
            <a:endParaRPr lang="en-IN" dirty="0">
              <a:latin typeface="Century Gothic" pitchFamily="34" charset="0"/>
            </a:endParaRPr>
          </a:p>
          <a:p>
            <a:pPr>
              <a:buFontTx/>
              <a:buChar char="-"/>
            </a:pPr>
            <a:r>
              <a:rPr lang="en-IN" dirty="0">
                <a:latin typeface="Century Gothic" pitchFamily="34" charset="0"/>
              </a:rPr>
              <a:t> It offers treatment methods to cure many common diseases such as food allergies, which have few modern treatments</a:t>
            </a:r>
          </a:p>
          <a:p>
            <a:pPr>
              <a:buFontTx/>
              <a:buChar char="-"/>
            </a:pPr>
            <a:endParaRPr lang="en-IN" dirty="0">
              <a:latin typeface="Century Gothic" pitchFamily="34" charset="0"/>
            </a:endParaRPr>
          </a:p>
          <a:p>
            <a:pPr>
              <a:buFontTx/>
              <a:buChar char="-"/>
            </a:pPr>
            <a:r>
              <a:rPr lang="en-IN" dirty="0">
                <a:latin typeface="Century Gothic" pitchFamily="34" charset="0"/>
              </a:rPr>
              <a:t> </a:t>
            </a:r>
            <a:r>
              <a:rPr lang="en-IN" dirty="0" err="1">
                <a:latin typeface="Century Gothic" pitchFamily="34" charset="0"/>
              </a:rPr>
              <a:t>Ayurvedic</a:t>
            </a:r>
            <a:r>
              <a:rPr lang="en-IN" dirty="0">
                <a:latin typeface="Century Gothic" pitchFamily="34" charset="0"/>
              </a:rPr>
              <a:t> nutrition is not a “magic bullet” system but requires the full participation of the patient to succeed. </a:t>
            </a:r>
          </a:p>
          <a:p>
            <a:pPr>
              <a:buFontTx/>
              <a:buChar char="-"/>
            </a:pPr>
            <a:endParaRPr lang="en-IN" dirty="0">
              <a:latin typeface="Century Gothic" pitchFamily="34" charset="0"/>
            </a:endParaRPr>
          </a:p>
          <a:p>
            <a:pPr>
              <a:buFontTx/>
              <a:buChar char="-"/>
            </a:pPr>
            <a:r>
              <a:rPr lang="en-IN" dirty="0">
                <a:latin typeface="Century Gothic" pitchFamily="34" charset="0"/>
              </a:rPr>
              <a:t> It is an interactive system that is user-friendly and educational.</a:t>
            </a:r>
          </a:p>
          <a:p>
            <a:pPr>
              <a:buFontTx/>
              <a:buChar char="-"/>
            </a:pPr>
            <a:endParaRPr lang="en-IN" dirty="0">
              <a:latin typeface="Century Gothic" pitchFamily="34" charset="0"/>
            </a:endParaRPr>
          </a:p>
          <a:p>
            <a:pPr>
              <a:buFontTx/>
              <a:buChar char="-"/>
            </a:pPr>
            <a:r>
              <a:rPr lang="en-IN" dirty="0">
                <a:latin typeface="Century Gothic" pitchFamily="34" charset="0"/>
              </a:rPr>
              <a:t> It teaches the patient to become responsible and self-empowered. </a:t>
            </a:r>
          </a:p>
          <a:p>
            <a:pPr>
              <a:buFontTx/>
              <a:buChar char="-"/>
            </a:pPr>
            <a:endParaRPr lang="en-IN" dirty="0">
              <a:latin typeface="Century Gothic" pitchFamily="34" charset="0"/>
            </a:endParaRPr>
          </a:p>
          <a:p>
            <a:pPr>
              <a:buFontTx/>
              <a:buChar char="-"/>
            </a:pPr>
            <a:r>
              <a:rPr lang="en-IN" dirty="0" err="1">
                <a:latin typeface="Century Gothic" pitchFamily="34" charset="0"/>
              </a:rPr>
              <a:t>Ayurveda</a:t>
            </a:r>
            <a:r>
              <a:rPr lang="en-IN" dirty="0">
                <a:latin typeface="Century Gothic" pitchFamily="34" charset="0"/>
              </a:rPr>
              <a:t> is not a nutritional system for those seeking an escape or excuse to further abuse their body or mind. </a:t>
            </a:r>
          </a:p>
          <a:p>
            <a:pPr>
              <a:buFontTx/>
              <a:buChar char="-"/>
            </a:pPr>
            <a:endParaRPr lang="en-IN" dirty="0">
              <a:latin typeface="Century Gothic" pitchFamily="34" charset="0"/>
            </a:endParaRPr>
          </a:p>
          <a:p>
            <a:pPr>
              <a:buFontTx/>
              <a:buChar char="-"/>
            </a:pPr>
            <a:r>
              <a:rPr lang="en-IN" dirty="0">
                <a:latin typeface="Century Gothic" pitchFamily="34" charset="0"/>
              </a:rPr>
              <a:t> It is a system for empowerment, a system of freedom, and long life.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1026" name="Picture 2" descr="What is Biotechnology? Types and Applications - Iberdrola"/>
          <p:cNvPicPr>
            <a:picLocks noChangeAspect="1" noChangeArrowheads="1"/>
          </p:cNvPicPr>
          <p:nvPr/>
        </p:nvPicPr>
        <p:blipFill>
          <a:blip r:embed="rId4"/>
          <a:srcRect/>
          <a:stretch>
            <a:fillRect/>
          </a:stretch>
        </p:blipFill>
        <p:spPr bwMode="auto">
          <a:xfrm>
            <a:off x="5572132" y="1285860"/>
            <a:ext cx="2908370" cy="1633522"/>
          </a:xfrm>
          <a:prstGeom prst="rect">
            <a:avLst/>
          </a:prstGeom>
          <a:noFill/>
        </p:spPr>
      </p:pic>
      <p:sp>
        <p:nvSpPr>
          <p:cNvPr id="11" name="Rectangle 10"/>
          <p:cNvSpPr/>
          <p:nvPr/>
        </p:nvSpPr>
        <p:spPr>
          <a:xfrm>
            <a:off x="285720" y="1285860"/>
            <a:ext cx="5214974" cy="1477328"/>
          </a:xfrm>
          <a:prstGeom prst="rect">
            <a:avLst/>
          </a:prstGeom>
        </p:spPr>
        <p:txBody>
          <a:bodyPr wrap="square">
            <a:spAutoFit/>
          </a:bodyPr>
          <a:lstStyle/>
          <a:p>
            <a:r>
              <a:rPr lang="en-IN" dirty="0">
                <a:latin typeface="Century Gothic" pitchFamily="34" charset="0"/>
              </a:rPr>
              <a:t>Biotechnology is a broad area of biology, involving the use of living systems and organisms to develop or make products. Depending on the tools and applications, it often overlaps with related scientific fields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5324535"/>
          </a:xfrm>
          <a:prstGeom prst="rect">
            <a:avLst/>
          </a:prstGeom>
        </p:spPr>
        <p:txBody>
          <a:bodyPr wrap="square">
            <a:spAutoFit/>
          </a:bodyPr>
          <a:lstStyle/>
          <a:p>
            <a:r>
              <a:rPr lang="en-IN" sz="2400" b="1" dirty="0">
                <a:latin typeface="Century Gothic" pitchFamily="34" charset="0"/>
              </a:rPr>
              <a:t>                   Course Objectives and Outcomes</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a:p>
            <a:r>
              <a:rPr lang="en-IN" sz="2400" b="1" dirty="0">
                <a:latin typeface="Century Gothic" pitchFamily="34" charset="0"/>
              </a:rPr>
              <a:t>Objectives</a:t>
            </a:r>
            <a:r>
              <a:rPr lang="en-IN" sz="2400" dirty="0">
                <a:latin typeface="Century Gothic" pitchFamily="34" charset="0"/>
              </a:rPr>
              <a:t>: </a:t>
            </a:r>
          </a:p>
          <a:p>
            <a:r>
              <a:rPr lang="en-IN" sz="2200" dirty="0">
                <a:latin typeface="Century Gothic" pitchFamily="34" charset="0"/>
              </a:rPr>
              <a:t>This course provides introduction to Indian traditional knowledge and its relevance in the modern society.</a:t>
            </a:r>
          </a:p>
          <a:p>
            <a:endParaRPr lang="en-IN" sz="2200" dirty="0">
              <a:latin typeface="Century Gothic" pitchFamily="34" charset="0"/>
            </a:endParaRPr>
          </a:p>
          <a:p>
            <a:r>
              <a:rPr lang="en-IN" sz="2400" b="1" dirty="0">
                <a:latin typeface="Century Gothic" pitchFamily="34" charset="0"/>
              </a:rPr>
              <a:t>Course Outcomes: </a:t>
            </a:r>
          </a:p>
          <a:p>
            <a:r>
              <a:rPr lang="en-IN" sz="2200" dirty="0">
                <a:latin typeface="Century Gothic" pitchFamily="34" charset="0"/>
              </a:rPr>
              <a:t>After completion of the course, students would be able to: </a:t>
            </a:r>
          </a:p>
          <a:p>
            <a:pPr marL="457200" indent="-457200">
              <a:buAutoNum type="arabicPeriod"/>
            </a:pPr>
            <a:r>
              <a:rPr lang="en-IN" sz="2200" dirty="0">
                <a:latin typeface="Century Gothic" pitchFamily="34" charset="0"/>
              </a:rPr>
              <a:t>Understand the concept of Traditional knowledge and its importance </a:t>
            </a:r>
          </a:p>
          <a:p>
            <a:pPr marL="457200" indent="-457200">
              <a:buAutoNum type="arabicPeriod"/>
            </a:pPr>
            <a:r>
              <a:rPr lang="en-IN" sz="2200" dirty="0">
                <a:latin typeface="Century Gothic" pitchFamily="34" charset="0"/>
              </a:rPr>
              <a:t>Apply the concept of Vedic mathematics to solve problems </a:t>
            </a:r>
          </a:p>
          <a:p>
            <a:pPr marL="457200" indent="-457200">
              <a:buAutoNum type="arabicPeriod"/>
            </a:pPr>
            <a:r>
              <a:rPr lang="en-IN" sz="2200" dirty="0">
                <a:latin typeface="Century Gothic" pitchFamily="34" charset="0"/>
              </a:rPr>
              <a:t>Understand relevance of </a:t>
            </a:r>
            <a:r>
              <a:rPr lang="en-IN" sz="2200" dirty="0" err="1">
                <a:latin typeface="Century Gothic" pitchFamily="34" charset="0"/>
              </a:rPr>
              <a:t>Chanakya</a:t>
            </a:r>
            <a:r>
              <a:rPr lang="en-IN" sz="2200" dirty="0">
                <a:latin typeface="Century Gothic" pitchFamily="34" charset="0"/>
              </a:rPr>
              <a:t> </a:t>
            </a:r>
            <a:r>
              <a:rPr lang="en-IN" sz="2200" dirty="0" err="1">
                <a:latin typeface="Century Gothic" pitchFamily="34" charset="0"/>
              </a:rPr>
              <a:t>niti</a:t>
            </a:r>
            <a:r>
              <a:rPr lang="en-IN" sz="2200" dirty="0">
                <a:latin typeface="Century Gothic" pitchFamily="34" charset="0"/>
              </a:rPr>
              <a:t> in modern management</a:t>
            </a: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2" name="Rectangle 11"/>
          <p:cNvSpPr/>
          <p:nvPr/>
        </p:nvSpPr>
        <p:spPr>
          <a:xfrm>
            <a:off x="0" y="714356"/>
            <a:ext cx="9144000" cy="677108"/>
          </a:xfrm>
          <a:prstGeom prst="rect">
            <a:avLst/>
          </a:prstGeom>
        </p:spPr>
        <p:txBody>
          <a:bodyPr wrap="square">
            <a:spAutoFit/>
          </a:bodyPr>
          <a:lstStyle/>
          <a:p>
            <a:pPr algn="ctr"/>
            <a:r>
              <a:rPr lang="en-IN" sz="2000" b="1" dirty="0">
                <a:latin typeface="Century Gothic" pitchFamily="34" charset="0"/>
              </a:rPr>
              <a:t>Biodiversity conservation in Southeast Asia</a:t>
            </a:r>
            <a:endParaRPr lang="en-IN" dirty="0">
              <a:latin typeface="Century Gothic" pitchFamily="34" charset="0"/>
            </a:endParaRPr>
          </a:p>
          <a:p>
            <a:pPr algn="ctr"/>
            <a:r>
              <a:rPr lang="en-IN" dirty="0">
                <a:latin typeface="Century Gothic" pitchFamily="34" charset="0"/>
                <a:hlinkClick r:id="rId4"/>
              </a:rPr>
              <a:t>https://link.springer.com/article/10.1007/s10531-010-9816-y</a:t>
            </a:r>
            <a:r>
              <a:rPr lang="en-IN" dirty="0">
                <a:latin typeface="Century Gothic" pitchFamily="34" charset="0"/>
              </a:rPr>
              <a:t> </a:t>
            </a:r>
          </a:p>
        </p:txBody>
      </p:sp>
      <p:sp>
        <p:nvSpPr>
          <p:cNvPr id="13" name="Rectangle 12"/>
          <p:cNvSpPr/>
          <p:nvPr/>
        </p:nvSpPr>
        <p:spPr>
          <a:xfrm>
            <a:off x="357158" y="1500174"/>
            <a:ext cx="8429684" cy="3970318"/>
          </a:xfrm>
          <a:prstGeom prst="rect">
            <a:avLst/>
          </a:prstGeom>
        </p:spPr>
        <p:txBody>
          <a:bodyPr wrap="square">
            <a:spAutoFit/>
          </a:bodyPr>
          <a:lstStyle/>
          <a:p>
            <a:r>
              <a:rPr lang="en-IN" dirty="0"/>
              <a:t>Governance related to the environment in the countries of Southeast Asia, to counter deforestation and the unsustainable exploitation of the region’s natural environment. Several factors have become important in triggering such debates. </a:t>
            </a:r>
          </a:p>
          <a:p>
            <a:r>
              <a:rPr lang="en-IN" dirty="0"/>
              <a:t>1.The process of democratisation - NGOs and communities </a:t>
            </a:r>
            <a:r>
              <a:rPr lang="en-IN" dirty="0" err="1"/>
              <a:t>gettning</a:t>
            </a:r>
            <a:r>
              <a:rPr lang="en-IN" dirty="0"/>
              <a:t> heard</a:t>
            </a:r>
          </a:p>
          <a:p>
            <a:r>
              <a:rPr lang="en-IN" dirty="0"/>
              <a:t>2. In some countries attempts at political and administrative decentralisation have been undertaken </a:t>
            </a:r>
          </a:p>
          <a:p>
            <a:r>
              <a:rPr lang="en-IN" dirty="0"/>
              <a:t>3. Agricultural output, long taken for granted, is of renewed importance to national development planners after several countries experienced a food crisis and worrying price rises.</a:t>
            </a:r>
          </a:p>
          <a:p>
            <a:r>
              <a:rPr lang="en-IN" dirty="0"/>
              <a:t>4. climate change and its potentially devastating impact on developing countries have entered the agenda.</a:t>
            </a:r>
          </a:p>
          <a:p>
            <a:r>
              <a:rPr lang="en-IN" dirty="0"/>
              <a:t>5. From a legal perspective, a number of important international treaties linking trade and environmental issues were concluded during the 1990s and they are now entering the implementation stage or are under discussions for further amendments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2" name="Rectangle 11"/>
          <p:cNvSpPr/>
          <p:nvPr/>
        </p:nvSpPr>
        <p:spPr>
          <a:xfrm>
            <a:off x="0" y="714356"/>
            <a:ext cx="9144000" cy="400110"/>
          </a:xfrm>
          <a:prstGeom prst="rect">
            <a:avLst/>
          </a:prstGeom>
        </p:spPr>
        <p:txBody>
          <a:bodyPr wrap="square">
            <a:spAutoFit/>
          </a:bodyPr>
          <a:lstStyle/>
          <a:p>
            <a:pPr algn="ctr"/>
            <a:r>
              <a:rPr lang="en-IN" sz="2000" b="1" dirty="0">
                <a:latin typeface="Century Gothic" pitchFamily="34" charset="0"/>
              </a:rPr>
              <a:t>Biodiversity conservation in Southeast Asia</a:t>
            </a:r>
            <a:r>
              <a:rPr lang="en-IN" dirty="0">
                <a:latin typeface="Century Gothic" pitchFamily="34" charset="0"/>
              </a:rPr>
              <a:t> </a:t>
            </a:r>
          </a:p>
        </p:txBody>
      </p:sp>
      <p:sp>
        <p:nvSpPr>
          <p:cNvPr id="13" name="Rectangle 12"/>
          <p:cNvSpPr/>
          <p:nvPr/>
        </p:nvSpPr>
        <p:spPr>
          <a:xfrm>
            <a:off x="357158" y="1357298"/>
            <a:ext cx="8429684" cy="4247317"/>
          </a:xfrm>
          <a:prstGeom prst="rect">
            <a:avLst/>
          </a:prstGeom>
        </p:spPr>
        <p:txBody>
          <a:bodyPr wrap="square">
            <a:spAutoFit/>
          </a:bodyPr>
          <a:lstStyle/>
          <a:p>
            <a:r>
              <a:rPr lang="en-IN" dirty="0">
                <a:latin typeface="Century Gothic" pitchFamily="34" charset="0"/>
              </a:rPr>
              <a:t>Convention on Biological Diversity (CBD)</a:t>
            </a:r>
          </a:p>
          <a:p>
            <a:endParaRPr lang="en-IN" dirty="0">
              <a:latin typeface="Century Gothic" pitchFamily="34" charset="0"/>
            </a:endParaRPr>
          </a:p>
          <a:p>
            <a:pPr>
              <a:buFont typeface="Arial" pitchFamily="34" charset="0"/>
              <a:buChar char="•"/>
            </a:pPr>
            <a:r>
              <a:rPr lang="en-IN" dirty="0">
                <a:latin typeface="Century Gothic" pitchFamily="34" charset="0"/>
              </a:rPr>
              <a:t> CBD confirms the sovereign rights of States over their natural resources </a:t>
            </a:r>
          </a:p>
          <a:p>
            <a:pPr>
              <a:buFont typeface="Arial" pitchFamily="34" charset="0"/>
              <a:buChar char="•"/>
            </a:pPr>
            <a:r>
              <a:rPr lang="en-IN" dirty="0">
                <a:latin typeface="Century Gothic" pitchFamily="34" charset="0"/>
              </a:rPr>
              <a:t> The authority to determine access to genetic resources rests with the governments and is subject to national legislation</a:t>
            </a:r>
          </a:p>
          <a:p>
            <a:r>
              <a:rPr lang="en-IN" dirty="0">
                <a:latin typeface="Century Gothic" pitchFamily="34" charset="0"/>
              </a:rPr>
              <a:t> However, while most of the exchange of resources and benefits is framed as a relationship between state parties, “indigenous and local communities embodying traditional lifestyles relevant for the conservation and use of biological diversity” become relevant </a:t>
            </a:r>
          </a:p>
          <a:p>
            <a:pPr>
              <a:buFont typeface="Arial" pitchFamily="34" charset="0"/>
              <a:buChar char="•"/>
            </a:pPr>
            <a:r>
              <a:rPr lang="en-IN" dirty="0">
                <a:latin typeface="Century Gothic" pitchFamily="34" charset="0"/>
              </a:rPr>
              <a:t> The provision requires from state parties to “respect, preserve and maintain knowledge, innovations and practices” of such communities and to “promote their wider application with the approval and involvement of the holders of such knowledge, innovations and practices and encourage the equitable sharing of benefits arising from the utilization of such knowledge, innovations and practices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3" name="Rectangle 12"/>
          <p:cNvSpPr/>
          <p:nvPr/>
        </p:nvSpPr>
        <p:spPr>
          <a:xfrm>
            <a:off x="357158" y="1357298"/>
            <a:ext cx="8429684" cy="2862322"/>
          </a:xfrm>
          <a:prstGeom prst="rect">
            <a:avLst/>
          </a:prstGeom>
        </p:spPr>
        <p:txBody>
          <a:bodyPr wrap="square">
            <a:spAutoFit/>
          </a:bodyPr>
          <a:lstStyle/>
          <a:p>
            <a:r>
              <a:rPr lang="en-IN" dirty="0">
                <a:latin typeface="Century Gothic" pitchFamily="34" charset="0"/>
              </a:rPr>
              <a:t>Agriculture in India is involved in domestic food supply, employment and cash income. ... There are six major themes related to Traditional Knowledge – </a:t>
            </a:r>
          </a:p>
          <a:p>
            <a:endParaRPr lang="en-IN" dirty="0">
              <a:latin typeface="Century Gothic" pitchFamily="34" charset="0"/>
            </a:endParaRPr>
          </a:p>
          <a:p>
            <a:pPr>
              <a:buFont typeface="Arial" pitchFamily="34" charset="0"/>
              <a:buChar char="•"/>
            </a:pPr>
            <a:r>
              <a:rPr lang="en-IN" dirty="0">
                <a:latin typeface="Century Gothic" pitchFamily="34" charset="0"/>
              </a:rPr>
              <a:t> indigenous practices for water conservation</a:t>
            </a:r>
          </a:p>
          <a:p>
            <a:pPr>
              <a:buFont typeface="Arial" pitchFamily="34" charset="0"/>
              <a:buChar char="•"/>
            </a:pPr>
            <a:r>
              <a:rPr lang="en-IN" dirty="0">
                <a:latin typeface="Century Gothic" pitchFamily="34" charset="0"/>
              </a:rPr>
              <a:t> soil conservation,  </a:t>
            </a:r>
          </a:p>
          <a:p>
            <a:pPr>
              <a:buFont typeface="Arial" pitchFamily="34" charset="0"/>
              <a:buChar char="•"/>
            </a:pPr>
            <a:r>
              <a:rPr lang="en-IN" dirty="0">
                <a:latin typeface="Century Gothic" pitchFamily="34" charset="0"/>
              </a:rPr>
              <a:t> plant protection, </a:t>
            </a:r>
          </a:p>
          <a:p>
            <a:pPr>
              <a:buFont typeface="Arial" pitchFamily="34" charset="0"/>
              <a:buChar char="•"/>
            </a:pPr>
            <a:r>
              <a:rPr lang="en-IN" dirty="0">
                <a:latin typeface="Century Gothic" pitchFamily="34" charset="0"/>
              </a:rPr>
              <a:t> unique agricultural practices, </a:t>
            </a:r>
          </a:p>
          <a:p>
            <a:pPr>
              <a:buFont typeface="Arial" pitchFamily="34" charset="0"/>
              <a:buChar char="•"/>
            </a:pPr>
            <a:r>
              <a:rPr lang="en-IN" dirty="0">
                <a:latin typeface="Century Gothic" pitchFamily="34" charset="0"/>
              </a:rPr>
              <a:t> cropping systems and </a:t>
            </a:r>
          </a:p>
          <a:p>
            <a:pPr>
              <a:buFont typeface="Arial" pitchFamily="34" charset="0"/>
              <a:buChar char="•"/>
            </a:pPr>
            <a:r>
              <a:rPr lang="en-IN" dirty="0">
                <a:latin typeface="Century Gothic" pitchFamily="34" charset="0"/>
              </a:rPr>
              <a:t> community level adaptation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Soil and Water Conservation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3" name="Rectangle 12"/>
          <p:cNvSpPr/>
          <p:nvPr/>
        </p:nvSpPr>
        <p:spPr>
          <a:xfrm>
            <a:off x="357158" y="1357298"/>
            <a:ext cx="8429684" cy="923330"/>
          </a:xfrm>
          <a:prstGeom prst="rect">
            <a:avLst/>
          </a:prstGeom>
        </p:spPr>
        <p:txBody>
          <a:bodyPr wrap="square">
            <a:spAutoFit/>
          </a:bodyPr>
          <a:lstStyle/>
          <a:p>
            <a:endParaRPr lang="en-IN" dirty="0">
              <a:latin typeface="Century Gothic" pitchFamily="34" charset="0"/>
            </a:endParaRPr>
          </a:p>
          <a:p>
            <a:r>
              <a:rPr lang="en-IN" dirty="0" err="1">
                <a:latin typeface="Century Gothic" pitchFamily="34" charset="0"/>
              </a:rPr>
              <a:t>Internationa</a:t>
            </a:r>
            <a:r>
              <a:rPr lang="en-IN" dirty="0">
                <a:latin typeface="Century Gothic" pitchFamily="34" charset="0"/>
              </a:rPr>
              <a:t> Crops Research Institute</a:t>
            </a:r>
          </a:p>
          <a:p>
            <a:r>
              <a:rPr lang="en-IN" dirty="0">
                <a:latin typeface="Century Gothic" pitchFamily="34" charset="0"/>
              </a:rPr>
              <a:t>Andhra Pradesh, 1991</a:t>
            </a:r>
          </a:p>
        </p:txBody>
      </p:sp>
      <p:pic>
        <p:nvPicPr>
          <p:cNvPr id="1027" name="Picture 3"/>
          <p:cNvPicPr>
            <a:picLocks noChangeAspect="1" noChangeArrowheads="1"/>
          </p:cNvPicPr>
          <p:nvPr/>
        </p:nvPicPr>
        <p:blipFill>
          <a:blip r:embed="rId4"/>
          <a:srcRect l="45571" t="15625" r="25329" b="12109"/>
          <a:stretch>
            <a:fillRect/>
          </a:stretch>
        </p:blipFill>
        <p:spPr bwMode="auto">
          <a:xfrm>
            <a:off x="4786314" y="1214422"/>
            <a:ext cx="3786214" cy="528641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Indigenous practices for Soil</a:t>
            </a:r>
          </a:p>
          <a:p>
            <a:pPr algn="ctr"/>
            <a:r>
              <a:rPr lang="en-IN" sz="2200" dirty="0">
                <a:latin typeface="Century Gothic" pitchFamily="34" charset="0"/>
              </a:rPr>
              <a:t>&amp; Water Conservation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1026" name="Picture 2"/>
          <p:cNvPicPr>
            <a:picLocks noChangeAspect="1" noChangeArrowheads="1"/>
          </p:cNvPicPr>
          <p:nvPr/>
        </p:nvPicPr>
        <p:blipFill>
          <a:blip r:embed="rId4"/>
          <a:srcRect l="33492" t="24414" r="12152" b="6250"/>
          <a:stretch>
            <a:fillRect/>
          </a:stretch>
        </p:blipFill>
        <p:spPr bwMode="auto">
          <a:xfrm>
            <a:off x="714348" y="1110538"/>
            <a:ext cx="7715304" cy="5533172"/>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Indigenous practices for Soil</a:t>
            </a:r>
          </a:p>
          <a:p>
            <a:pPr algn="ctr"/>
            <a:r>
              <a:rPr lang="en-IN" sz="2200" dirty="0">
                <a:latin typeface="Century Gothic" pitchFamily="34" charset="0"/>
              </a:rPr>
              <a:t>&amp; Water Conservation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2050" name="Picture 2"/>
          <p:cNvPicPr>
            <a:picLocks noChangeAspect="1" noChangeArrowheads="1"/>
          </p:cNvPicPr>
          <p:nvPr/>
        </p:nvPicPr>
        <p:blipFill>
          <a:blip r:embed="rId4"/>
          <a:srcRect l="34041" t="55664" r="15995" b="19922"/>
          <a:stretch>
            <a:fillRect/>
          </a:stretch>
        </p:blipFill>
        <p:spPr bwMode="auto">
          <a:xfrm>
            <a:off x="537182" y="3071810"/>
            <a:ext cx="8321098" cy="2286016"/>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l="33968" t="18945" r="12774" b="58594"/>
          <a:stretch>
            <a:fillRect/>
          </a:stretch>
        </p:blipFill>
        <p:spPr bwMode="auto">
          <a:xfrm>
            <a:off x="357158" y="1142983"/>
            <a:ext cx="8429684" cy="1998791"/>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Plant Protection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428596" y="1357298"/>
            <a:ext cx="8215370" cy="2862322"/>
          </a:xfrm>
          <a:prstGeom prst="rect">
            <a:avLst/>
          </a:prstGeom>
        </p:spPr>
        <p:txBody>
          <a:bodyPr wrap="square">
            <a:spAutoFit/>
          </a:bodyPr>
          <a:lstStyle/>
          <a:p>
            <a:r>
              <a:rPr lang="en-IN" dirty="0">
                <a:latin typeface="Century Gothic" pitchFamily="34" charset="0"/>
              </a:rPr>
              <a:t>Crop protection is the science and practice of managing plant diseases, weeds and other pests (both vertebrate and invertebrate) that damage agricultural crops and forestry. ... Crop protection encompasses: Pesticide-based approaches such as herbicides, insecticides and fungicides.</a:t>
            </a:r>
          </a:p>
          <a:p>
            <a:endParaRPr lang="en-IN" dirty="0">
              <a:latin typeface="Century Gothic" pitchFamily="34" charset="0"/>
            </a:endParaRPr>
          </a:p>
          <a:p>
            <a:r>
              <a:rPr lang="en-IN" dirty="0">
                <a:latin typeface="Century Gothic" pitchFamily="34" charset="0"/>
              </a:rPr>
              <a:t>Proper crop protection is important to produce higher quality crops with minimal wastage. This increase in productivity leads to less land, water and labour being required for food crops. With less land being used biodiversity is preserved and less greenhouse gases are emitted.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Plant Protection (Growing Trees)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2051" name="Picture 3"/>
          <p:cNvPicPr>
            <a:picLocks noChangeAspect="1" noChangeArrowheads="1"/>
          </p:cNvPicPr>
          <p:nvPr/>
        </p:nvPicPr>
        <p:blipFill>
          <a:blip r:embed="rId4"/>
          <a:srcRect l="39531" t="20508" r="18192" b="6250"/>
          <a:stretch>
            <a:fillRect/>
          </a:stretch>
        </p:blipFill>
        <p:spPr bwMode="auto">
          <a:xfrm>
            <a:off x="1643042" y="731083"/>
            <a:ext cx="6290330" cy="6126917"/>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500034" y="1500174"/>
            <a:ext cx="8143932" cy="1200329"/>
          </a:xfrm>
          <a:prstGeom prst="rect">
            <a:avLst/>
          </a:prstGeom>
        </p:spPr>
        <p:txBody>
          <a:bodyPr wrap="square">
            <a:spAutoFit/>
          </a:bodyPr>
          <a:lstStyle/>
          <a:p>
            <a:r>
              <a:rPr lang="en-IN" b="1" dirty="0">
                <a:latin typeface="Century Gothic" pitchFamily="34" charset="0"/>
              </a:rPr>
              <a:t>Unique agricultural practices arise in particular regions</a:t>
            </a:r>
            <a:r>
              <a:rPr lang="en-IN" dirty="0">
                <a:latin typeface="Century Gothic" pitchFamily="34" charset="0"/>
              </a:rPr>
              <a:t> because of </a:t>
            </a:r>
          </a:p>
          <a:p>
            <a:pPr>
              <a:buFontTx/>
              <a:buChar char="-"/>
            </a:pPr>
            <a:r>
              <a:rPr lang="en-IN" dirty="0">
                <a:latin typeface="Century Gothic" pitchFamily="34" charset="0"/>
              </a:rPr>
              <a:t> physical characteristics of the land. </a:t>
            </a:r>
          </a:p>
          <a:p>
            <a:pPr>
              <a:buFontTx/>
              <a:buChar char="-"/>
            </a:pPr>
            <a:r>
              <a:rPr lang="en-IN" dirty="0">
                <a:latin typeface="Century Gothic" pitchFamily="34" charset="0"/>
              </a:rPr>
              <a:t> limited knowledge of alternatives. </a:t>
            </a:r>
          </a:p>
          <a:p>
            <a:pPr>
              <a:buFontTx/>
              <a:buChar char="-"/>
            </a:pPr>
            <a:r>
              <a:rPr lang="en-IN" dirty="0">
                <a:latin typeface="Century Gothic" pitchFamily="34" charset="0"/>
              </a:rPr>
              <a:t> distinctive cultural traits.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3074" name="Picture 2"/>
          <p:cNvPicPr>
            <a:picLocks noChangeAspect="1" noChangeArrowheads="1"/>
          </p:cNvPicPr>
          <p:nvPr/>
        </p:nvPicPr>
        <p:blipFill>
          <a:blip r:embed="rId4"/>
          <a:srcRect l="17569" t="20508" r="18741" b="12109"/>
          <a:stretch>
            <a:fillRect/>
          </a:stretch>
        </p:blipFill>
        <p:spPr bwMode="auto">
          <a:xfrm>
            <a:off x="357158" y="1357298"/>
            <a:ext cx="8286808" cy="492922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3046988"/>
          </a:xfrm>
          <a:prstGeom prst="rect">
            <a:avLst/>
          </a:prstGeom>
        </p:spPr>
        <p:txBody>
          <a:bodyPr wrap="square">
            <a:spAutoFit/>
          </a:bodyPr>
          <a:lstStyle/>
          <a:p>
            <a:r>
              <a:rPr lang="en-IN" sz="2400" b="1" dirty="0">
                <a:latin typeface="Century Gothic" pitchFamily="34" charset="0"/>
              </a:rPr>
              <a:t>                   What is TRADITION?</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a:p>
            <a:r>
              <a:rPr lang="en-IN" sz="2400" b="1" dirty="0">
                <a:latin typeface="Century Gothic" pitchFamily="34" charset="0"/>
              </a:rPr>
              <a:t>As per the Oxford Dictionary - </a:t>
            </a:r>
          </a:p>
          <a:p>
            <a:endParaRPr lang="en-IN" sz="2400" b="1" dirty="0">
              <a:latin typeface="Century Gothic" pitchFamily="34" charset="0"/>
            </a:endParaRPr>
          </a:p>
          <a:p>
            <a:r>
              <a:rPr lang="en-IN" sz="2400" dirty="0"/>
              <a:t>a belief, custom, or way of doing something that has existed for a long time among a particular group of people; a set of these beliefs or customs religious/cultural, etc.</a:t>
            </a:r>
            <a:endParaRPr lang="en-IN" sz="2200" dirty="0">
              <a:latin typeface="Century Gothic" pitchFamily="34" charset="0"/>
            </a:endParaRP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#1 - Subsistence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357158" y="1655754"/>
            <a:ext cx="8215370" cy="4247317"/>
          </a:xfrm>
          <a:prstGeom prst="rect">
            <a:avLst/>
          </a:prstGeom>
        </p:spPr>
        <p:txBody>
          <a:bodyPr wrap="square">
            <a:spAutoFit/>
          </a:bodyPr>
          <a:lstStyle/>
          <a:p>
            <a:r>
              <a:rPr lang="en-IN" dirty="0">
                <a:latin typeface="Century Gothic" pitchFamily="34" charset="0"/>
              </a:rPr>
              <a:t>Majority of farmers in the country practise subsistence farming.</a:t>
            </a:r>
          </a:p>
          <a:p>
            <a:r>
              <a:rPr lang="en-IN" dirty="0">
                <a:latin typeface="Century Gothic" pitchFamily="34" charset="0"/>
              </a:rPr>
              <a:t>It is characterised by small and scattered land holdings and use of primitive tools.</a:t>
            </a:r>
          </a:p>
          <a:p>
            <a:r>
              <a:rPr lang="en-IN" dirty="0">
                <a:latin typeface="Century Gothic" pitchFamily="34" charset="0"/>
              </a:rPr>
              <a:t>As the farmers are poor, they do not use fertilisers and high yielding variety of seeds in their fields to the extent they should do.</a:t>
            </a:r>
          </a:p>
          <a:p>
            <a:r>
              <a:rPr lang="en-IN" dirty="0">
                <a:latin typeface="Century Gothic" pitchFamily="34" charset="0"/>
              </a:rPr>
              <a:t>Facilities like electricity and irrigation are generally not available to them.</a:t>
            </a:r>
          </a:p>
          <a:p>
            <a:r>
              <a:rPr lang="en-IN" b="1" dirty="0">
                <a:latin typeface="Century Gothic" pitchFamily="34" charset="0"/>
              </a:rPr>
              <a:t>Features of Subsistence Farming:</a:t>
            </a:r>
            <a:endParaRPr lang="en-IN" dirty="0">
              <a:latin typeface="Century Gothic" pitchFamily="34" charset="0"/>
            </a:endParaRPr>
          </a:p>
          <a:p>
            <a:r>
              <a:rPr lang="en-IN" dirty="0">
                <a:latin typeface="Century Gothic" pitchFamily="34" charset="0"/>
              </a:rPr>
              <a:t>The whole family works on the farm</a:t>
            </a:r>
          </a:p>
          <a:p>
            <a:r>
              <a:rPr lang="en-IN" dirty="0">
                <a:latin typeface="Century Gothic" pitchFamily="34" charset="0"/>
              </a:rPr>
              <a:t>Most of the work is done manually</a:t>
            </a:r>
          </a:p>
          <a:p>
            <a:r>
              <a:rPr lang="en-IN" dirty="0">
                <a:latin typeface="Century Gothic" pitchFamily="34" charset="0"/>
              </a:rPr>
              <a:t>The farms are small</a:t>
            </a:r>
          </a:p>
          <a:p>
            <a:r>
              <a:rPr lang="en-IN" dirty="0">
                <a:latin typeface="Century Gothic" pitchFamily="34" charset="0"/>
              </a:rPr>
              <a:t>Tradition methods of farming are followed</a:t>
            </a:r>
          </a:p>
          <a:p>
            <a:r>
              <a:rPr lang="en-IN" dirty="0">
                <a:latin typeface="Century Gothic" pitchFamily="34" charset="0"/>
              </a:rPr>
              <a:t>Yield is not very high</a:t>
            </a:r>
          </a:p>
          <a:p>
            <a:r>
              <a:rPr lang="en-IN" dirty="0">
                <a:latin typeface="Century Gothic" pitchFamily="34" charset="0"/>
              </a:rPr>
              <a:t>Most of the yield is consumed by the family with very little surplus for the family</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Shifting Agriculture</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571472" y="1720840"/>
            <a:ext cx="8143932" cy="2031325"/>
          </a:xfrm>
          <a:prstGeom prst="rect">
            <a:avLst/>
          </a:prstGeom>
        </p:spPr>
        <p:txBody>
          <a:bodyPr wrap="square">
            <a:spAutoFit/>
          </a:bodyPr>
          <a:lstStyle/>
          <a:p>
            <a:r>
              <a:rPr lang="en-IN" dirty="0">
                <a:latin typeface="Century Gothic" pitchFamily="34" charset="0"/>
              </a:rPr>
              <a:t>In this type of agriculture, first of all a piece of forest land is cleared by felling trees and burning of trunks and branches.</a:t>
            </a:r>
          </a:p>
          <a:p>
            <a:r>
              <a:rPr lang="en-IN" dirty="0">
                <a:latin typeface="Century Gothic" pitchFamily="34" charset="0"/>
              </a:rPr>
              <a:t>After the land is cleared, crops are grown for two to three years and then the land is abandoned as the fertility of the soil decreases.</a:t>
            </a:r>
          </a:p>
          <a:p>
            <a:r>
              <a:rPr lang="en-IN" dirty="0">
                <a:latin typeface="Century Gothic" pitchFamily="34" charset="0"/>
              </a:rPr>
              <a:t>The farmers then move to new areas and the process is repeated.</a:t>
            </a:r>
          </a:p>
          <a:p>
            <a:r>
              <a:rPr lang="en-IN" i="1" dirty="0">
                <a:latin typeface="Century Gothic" pitchFamily="34" charset="0"/>
              </a:rPr>
              <a:t>Dry paddy, maize, millets and vegetables are the crops commonly grown in this type of farming.</a:t>
            </a:r>
            <a:endParaRPr lang="en-IN" dirty="0">
              <a:latin typeface="Century Gothic"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6145" name="Picture 1"/>
          <p:cNvPicPr>
            <a:picLocks noChangeAspect="1" noChangeArrowheads="1"/>
          </p:cNvPicPr>
          <p:nvPr/>
        </p:nvPicPr>
        <p:blipFill>
          <a:blip r:embed="rId4"/>
          <a:srcRect l="16471" t="9765" r="18192" b="6250"/>
          <a:stretch>
            <a:fillRect/>
          </a:stretch>
        </p:blipFill>
        <p:spPr bwMode="auto">
          <a:xfrm>
            <a:off x="571472" y="857232"/>
            <a:ext cx="7929618" cy="5730626"/>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Plantation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5121" name="Rectangle 1"/>
          <p:cNvSpPr>
            <a:spLocks noChangeArrowheads="1"/>
          </p:cNvSpPr>
          <p:nvPr/>
        </p:nvSpPr>
        <p:spPr bwMode="auto">
          <a:xfrm>
            <a:off x="466314" y="1428736"/>
            <a:ext cx="8249090" cy="4786183"/>
          </a:xfrm>
          <a:prstGeom prst="rect">
            <a:avLst/>
          </a:prstGeom>
          <a:solidFill>
            <a:srgbClr val="FFFFFF"/>
          </a:solidFill>
          <a:ln w="9525">
            <a:noFill/>
            <a:miter lim="800000"/>
            <a:headEnd/>
            <a:tailEnd/>
          </a:ln>
          <a:effectLst/>
        </p:spPr>
        <p:txBody>
          <a:bodyPr vert="horz" wrap="square" lIns="91440" tIns="0" rIns="91440" bIns="19837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Century Gothic"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Plantation farming is bush or tree farming. It was introduced by the British in the 19th century.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a:ln>
                  <a:noFill/>
                </a:ln>
                <a:solidFill>
                  <a:srgbClr val="000000"/>
                </a:solidFill>
                <a:effectLst/>
                <a:latin typeface="Century Gothic" pitchFamily="34" charset="0"/>
                <a:cs typeface="Arial" pitchFamily="34" charset="0"/>
              </a:rPr>
              <a:t>It is a single crop farming</a:t>
            </a:r>
            <a:r>
              <a:rPr kumimoji="0" lang="en-US" sz="1600" b="0" i="0" u="none" strike="noStrike" cap="none" normalizeH="0" baseline="0" dirty="0">
                <a:ln>
                  <a:noFill/>
                </a:ln>
                <a:solidFill>
                  <a:srgbClr val="000000"/>
                </a:solidFill>
                <a:effectLst/>
                <a:latin typeface="Century Gothic" pitchFamily="34" charset="0"/>
                <a:cs typeface="Arial" pitchFamily="34" charset="0"/>
              </a:rPr>
              <a:t> of rubber, tea, coffee, cocoa, spices, coconut and fruit crops like apples, grapes, oranges,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It is capital intensive and demands good managerial ability, technical know-how, sophisticated machinery, </a:t>
            </a:r>
            <a:r>
              <a:rPr kumimoji="0" lang="en-US" sz="1600" b="0" i="0" u="none" strike="noStrike" cap="none" normalizeH="0" baseline="0" dirty="0" err="1">
                <a:ln>
                  <a:noFill/>
                </a:ln>
                <a:solidFill>
                  <a:srgbClr val="000000"/>
                </a:solidFill>
                <a:effectLst/>
                <a:latin typeface="Century Gothic" pitchFamily="34" charset="0"/>
                <a:cs typeface="Arial" pitchFamily="34" charset="0"/>
              </a:rPr>
              <a:t>fertilisers</a:t>
            </a:r>
            <a:r>
              <a:rPr kumimoji="0" lang="en-US" sz="1600" b="0" i="0" u="none" strike="noStrike" cap="none" normalizeH="0" baseline="0" dirty="0">
                <a:ln>
                  <a:noFill/>
                </a:ln>
                <a:solidFill>
                  <a:srgbClr val="000000"/>
                </a:solidFill>
                <a:effectLst/>
                <a:latin typeface="Century Gothic" pitchFamily="34" charset="0"/>
                <a:cs typeface="Arial" pitchFamily="34" charset="0"/>
              </a:rPr>
              <a:t>, irrigation, and transport facilities.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Plantation agriculture is an </a:t>
            </a:r>
            <a:r>
              <a:rPr kumimoji="0" lang="en-US" sz="1600" b="1" i="0" u="none" strike="noStrike" cap="none" normalizeH="0" baseline="0" dirty="0">
                <a:ln>
                  <a:noFill/>
                </a:ln>
                <a:solidFill>
                  <a:srgbClr val="000000"/>
                </a:solidFill>
                <a:effectLst/>
                <a:latin typeface="Century Gothic" pitchFamily="34" charset="0"/>
                <a:cs typeface="Arial" pitchFamily="34" charset="0"/>
              </a:rPr>
              <a:t>export-oriented agriculture.</a:t>
            </a:r>
            <a:r>
              <a:rPr kumimoji="0" lang="en-US" sz="1600" b="0" i="0" u="none" strike="noStrike" cap="none" normalizeH="0" baseline="0" dirty="0">
                <a:ln>
                  <a:noFill/>
                </a:ln>
                <a:solidFill>
                  <a:srgbClr val="000000"/>
                </a:solidFill>
                <a:effectLst/>
                <a:latin typeface="Century Gothic" pitchFamily="34" charset="0"/>
                <a:cs typeface="Arial" pitchFamily="34" charset="0"/>
              </a:rPr>
              <a:t> Most of the crops grown in plantation agriculture have a life cycle of more than two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Natural rubber, coconuts, oil palm, tea, cocoa, and coffee are all tree crops and take years to mature, but afterwards they are productive for long periods.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Plantation agriculture </a:t>
            </a:r>
            <a:r>
              <a:rPr kumimoji="0" lang="en-US" sz="1600" b="1" i="0" u="none" strike="noStrike" cap="none" normalizeH="0" baseline="0" dirty="0">
                <a:ln>
                  <a:noFill/>
                </a:ln>
                <a:solidFill>
                  <a:srgbClr val="000000"/>
                </a:solidFill>
                <a:effectLst/>
                <a:latin typeface="Century Gothic" pitchFamily="34" charset="0"/>
                <a:cs typeface="Arial" pitchFamily="34" charset="0"/>
              </a:rPr>
              <a:t>is confined within tropical areas, i.e., both sides of the equator.</a:t>
            </a:r>
            <a:r>
              <a:rPr kumimoji="0" lang="en-US" sz="1600" b="0" i="0" u="none" strike="noStrike" cap="none" normalizeH="0" baseline="0" dirty="0">
                <a:ln>
                  <a:noFill/>
                </a:ln>
                <a:solidFill>
                  <a:srgbClr val="000000"/>
                </a:solidFill>
                <a:effectLst/>
                <a:latin typeface="Century Gothic" pitchFamily="34" charset="0"/>
                <a:cs typeface="Arial" pitchFamily="34" charset="0"/>
              </a:rPr>
              <a:t> Plantations exist on every continent possessing a tropical climate.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entury Gothic" pitchFamily="34" charset="0"/>
                <a:cs typeface="Arial" pitchFamily="34" charset="0"/>
              </a:rPr>
              <a:t>Some of the plantations like tea, coffee and rubber have a processing factory within the farm itself or close to it.</a:t>
            </a:r>
            <a:endParaRPr kumimoji="0" lang="en-US" sz="1600" b="0" i="0" u="none" strike="noStrike" cap="none" normalizeH="0" baseline="0" dirty="0">
              <a:ln>
                <a:noFill/>
              </a:ln>
              <a:solidFill>
                <a:schemeClr val="tx1"/>
              </a:solidFill>
              <a:effectLst/>
              <a:latin typeface="Century Gothic"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entury Gothic" pitchFamily="34" charset="0"/>
                <a:cs typeface="Arial" pitchFamily="34" charset="0"/>
              </a:rPr>
              <a:t>This type of agriculture has developed in hilly areas of north-eastern India, sub-Himalayan West Bengal and in </a:t>
            </a:r>
            <a:r>
              <a:rPr kumimoji="0" lang="en-US" sz="1600" b="0" i="0" u="none" strike="noStrike" cap="none" normalizeH="0" baseline="0" dirty="0" err="1">
                <a:ln>
                  <a:noFill/>
                </a:ln>
                <a:solidFill>
                  <a:schemeClr val="tx1"/>
                </a:solidFill>
                <a:effectLst/>
                <a:latin typeface="Century Gothic" pitchFamily="34" charset="0"/>
                <a:cs typeface="Arial" pitchFamily="34" charset="0"/>
              </a:rPr>
              <a:t>Nilgiri</a:t>
            </a:r>
            <a:r>
              <a:rPr kumimoji="0" lang="en-US" sz="1600" b="0" i="0" u="none" strike="noStrike" cap="none" normalizeH="0" baseline="0" dirty="0">
                <a:ln>
                  <a:noFill/>
                </a:ln>
                <a:solidFill>
                  <a:schemeClr val="tx1"/>
                </a:solidFill>
                <a:effectLst/>
                <a:latin typeface="Century Gothic" pitchFamily="34" charset="0"/>
                <a:cs typeface="Arial" pitchFamily="34" charset="0"/>
              </a:rPr>
              <a:t>, </a:t>
            </a:r>
            <a:r>
              <a:rPr kumimoji="0" lang="en-US" sz="1600" b="0" i="0" u="none" strike="noStrike" cap="none" normalizeH="0" baseline="0" dirty="0" err="1">
                <a:ln>
                  <a:noFill/>
                </a:ln>
                <a:solidFill>
                  <a:schemeClr val="tx1"/>
                </a:solidFill>
                <a:effectLst/>
                <a:latin typeface="Century Gothic" pitchFamily="34" charset="0"/>
                <a:cs typeface="Arial" pitchFamily="34" charset="0"/>
              </a:rPr>
              <a:t>Anamalai</a:t>
            </a:r>
            <a:r>
              <a:rPr kumimoji="0" lang="en-US" sz="1600" b="0" i="0" u="none" strike="noStrike" cap="none" normalizeH="0" baseline="0" dirty="0">
                <a:ln>
                  <a:noFill/>
                </a:ln>
                <a:solidFill>
                  <a:schemeClr val="tx1"/>
                </a:solidFill>
                <a:effectLst/>
                <a:latin typeface="Century Gothic" pitchFamily="34" charset="0"/>
                <a:cs typeface="Arial" pitchFamily="34" charset="0"/>
              </a:rPr>
              <a:t> and Cardamom hills in peninsular India.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4097" name="Picture 1"/>
          <p:cNvPicPr>
            <a:picLocks noChangeAspect="1" noChangeArrowheads="1"/>
          </p:cNvPicPr>
          <p:nvPr/>
        </p:nvPicPr>
        <p:blipFill>
          <a:blip r:embed="rId4"/>
          <a:srcRect l="17569" t="12695" r="18741" b="6250"/>
          <a:stretch>
            <a:fillRect/>
          </a:stretch>
        </p:blipFill>
        <p:spPr bwMode="auto">
          <a:xfrm>
            <a:off x="285720" y="880188"/>
            <a:ext cx="8572560" cy="572487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Intensive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571472" y="1720840"/>
            <a:ext cx="7929618" cy="2862322"/>
          </a:xfrm>
          <a:prstGeom prst="rect">
            <a:avLst/>
          </a:prstGeom>
        </p:spPr>
        <p:txBody>
          <a:bodyPr wrap="square">
            <a:spAutoFit/>
          </a:bodyPr>
          <a:lstStyle/>
          <a:p>
            <a:r>
              <a:rPr lang="en-IN" dirty="0">
                <a:latin typeface="Century Gothic" pitchFamily="34" charset="0"/>
              </a:rPr>
              <a:t>In areas where irrigation has been possible, the farmers use fertilisers and pesticides on large scale. They have also brought their land under high yielding variety of seeds. They have mechanised agriculture by introducing machines in various processes of farming.</a:t>
            </a:r>
          </a:p>
          <a:p>
            <a:endParaRPr lang="en-IN" dirty="0">
              <a:latin typeface="Century Gothic" pitchFamily="34" charset="0"/>
            </a:endParaRPr>
          </a:p>
          <a:p>
            <a:endParaRPr lang="en-IN" dirty="0">
              <a:latin typeface="Century Gothic" pitchFamily="34" charset="0"/>
            </a:endParaRPr>
          </a:p>
          <a:p>
            <a:r>
              <a:rPr lang="en-IN" b="1" dirty="0">
                <a:latin typeface="Century Gothic" pitchFamily="34" charset="0"/>
              </a:rPr>
              <a:t>Also known as industrial agriculture, </a:t>
            </a:r>
            <a:r>
              <a:rPr lang="en-IN" dirty="0">
                <a:latin typeface="Century Gothic" pitchFamily="34" charset="0"/>
              </a:rPr>
              <a:t>it is characterized by a low fallow ratio and higher use of inputs such as capital and labour per unit land area. This is in contrast to traditional agriculture in which the inputs per unit land are lower.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92162" name="Picture 2"/>
          <p:cNvPicPr>
            <a:picLocks noChangeAspect="1" noChangeArrowheads="1"/>
          </p:cNvPicPr>
          <p:nvPr/>
        </p:nvPicPr>
        <p:blipFill>
          <a:blip r:embed="rId4"/>
          <a:srcRect l="17020" t="8789" r="22035" b="12109"/>
          <a:stretch>
            <a:fillRect/>
          </a:stretch>
        </p:blipFill>
        <p:spPr bwMode="auto">
          <a:xfrm>
            <a:off x="642910" y="1123652"/>
            <a:ext cx="7858180" cy="5734348"/>
          </a:xfrm>
          <a:prstGeom prst="rect">
            <a:avLst/>
          </a:prstGeom>
          <a:noFill/>
          <a:ln w="9525">
            <a:noFill/>
            <a:miter lim="800000"/>
            <a:headEnd/>
            <a:tailEnd/>
          </a:ln>
          <a:effectLst/>
        </p:spPr>
      </p:pic>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Dry Farming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srcRect l="23060" t="30273" r="24231" b="18945"/>
          <a:stretch>
            <a:fillRect/>
          </a:stretch>
        </p:blipFill>
        <p:spPr bwMode="auto">
          <a:xfrm>
            <a:off x="21949" y="1000108"/>
            <a:ext cx="9100102" cy="4929222"/>
          </a:xfrm>
          <a:prstGeom prst="rect">
            <a:avLst/>
          </a:prstGeom>
          <a:noFill/>
          <a:ln w="9525">
            <a:noFill/>
            <a:miter lim="800000"/>
            <a:headEnd/>
            <a:tailEnd/>
          </a:ln>
          <a:effectLst/>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Mixed and Multiple Farming</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Crop Rotation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94210" name="Picture 2"/>
          <p:cNvPicPr>
            <a:picLocks noChangeAspect="1" noChangeArrowheads="1"/>
          </p:cNvPicPr>
          <p:nvPr/>
        </p:nvPicPr>
        <p:blipFill>
          <a:blip r:embed="rId4"/>
          <a:srcRect l="17020" t="8789" r="17642" b="6250"/>
          <a:stretch>
            <a:fillRect/>
          </a:stretch>
        </p:blipFill>
        <p:spPr bwMode="auto">
          <a:xfrm>
            <a:off x="1357290" y="1357298"/>
            <a:ext cx="6546834" cy="4786322"/>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Crop Rotation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428596" y="1500174"/>
            <a:ext cx="8143932" cy="3139321"/>
          </a:xfrm>
          <a:prstGeom prst="rect">
            <a:avLst/>
          </a:prstGeom>
        </p:spPr>
        <p:txBody>
          <a:bodyPr wrap="square">
            <a:spAutoFit/>
          </a:bodyPr>
          <a:lstStyle/>
          <a:p>
            <a:r>
              <a:rPr lang="en-IN" dirty="0">
                <a:latin typeface="Century Gothic" pitchFamily="34" charset="0"/>
              </a:rPr>
              <a:t>This refers to growing of number of Crops one after the other in a fixed rotation to maintain the fertility of the soil. The rotation of crops may be complete in a year in some of the areas while it may involve more than one year’s time is others.</a:t>
            </a:r>
          </a:p>
          <a:p>
            <a:endParaRPr lang="en-IN" dirty="0">
              <a:latin typeface="Century Gothic" pitchFamily="34" charset="0"/>
            </a:endParaRPr>
          </a:p>
          <a:p>
            <a:pPr>
              <a:buFont typeface="Arial" pitchFamily="34" charset="0"/>
              <a:buChar char="•"/>
            </a:pPr>
            <a:r>
              <a:rPr lang="en-IN" dirty="0">
                <a:latin typeface="Century Gothic" pitchFamily="34" charset="0"/>
              </a:rPr>
              <a:t> Pulses or any leguminous crop is grown after the cereal crops.</a:t>
            </a:r>
          </a:p>
          <a:p>
            <a:pPr>
              <a:buFont typeface="Arial" pitchFamily="34" charset="0"/>
              <a:buChar char="•"/>
            </a:pPr>
            <a:r>
              <a:rPr lang="en-IN" dirty="0">
                <a:latin typeface="Century Gothic" pitchFamily="34" charset="0"/>
              </a:rPr>
              <a:t> Legumes have the ability of fixing nitrogen to the soil.</a:t>
            </a:r>
          </a:p>
          <a:p>
            <a:pPr>
              <a:buFont typeface="Arial" pitchFamily="34" charset="0"/>
              <a:buChar char="•"/>
            </a:pPr>
            <a:r>
              <a:rPr lang="en-IN" dirty="0">
                <a:latin typeface="Century Gothic" pitchFamily="34" charset="0"/>
              </a:rPr>
              <a:t> Highly fertilizer intensive crops like sugarcane or tobacco are rotated with cereal crops.</a:t>
            </a:r>
          </a:p>
          <a:p>
            <a:pPr>
              <a:buFont typeface="Arial" pitchFamily="34" charset="0"/>
              <a:buChar char="•"/>
            </a:pPr>
            <a:r>
              <a:rPr lang="en-IN" dirty="0">
                <a:latin typeface="Century Gothic" pitchFamily="34" charset="0"/>
              </a:rPr>
              <a:t> The selection of crops for rotation depends upon the local soil conditions and the experience and the understanding of the farmers.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14290"/>
            <a:ext cx="8429684" cy="3785652"/>
          </a:xfrm>
          <a:prstGeom prst="rect">
            <a:avLst/>
          </a:prstGeom>
        </p:spPr>
        <p:txBody>
          <a:bodyPr wrap="square">
            <a:spAutoFit/>
          </a:bodyPr>
          <a:lstStyle/>
          <a:p>
            <a:r>
              <a:rPr lang="en-IN" sz="2400" b="1" dirty="0">
                <a:latin typeface="Century Gothic" pitchFamily="34" charset="0"/>
              </a:rPr>
              <a:t>                   What is TRADITIONAL KNOWLEDGE ?</a:t>
            </a:r>
            <a:endParaRPr lang="en-IN" sz="2400" dirty="0">
              <a:latin typeface="Century Gothic" pitchFamily="34" charset="0"/>
            </a:endParaRPr>
          </a:p>
          <a:p>
            <a:endParaRPr lang="en-IN" sz="2400" dirty="0">
              <a:latin typeface="Century Gothic" pitchFamily="34" charset="0"/>
            </a:endParaRPr>
          </a:p>
          <a:p>
            <a:r>
              <a:rPr lang="en-IN" sz="2400" dirty="0">
                <a:latin typeface="Century Gothic" pitchFamily="34" charset="0"/>
              </a:rPr>
              <a:t> </a:t>
            </a:r>
          </a:p>
          <a:p>
            <a:r>
              <a:rPr lang="en-IN" sz="2400" dirty="0">
                <a:latin typeface="Century Gothic" pitchFamily="34" charset="0"/>
              </a:rPr>
              <a:t>As per WIPO (World Intellectual Property Organisation)</a:t>
            </a:r>
          </a:p>
          <a:p>
            <a:endParaRPr lang="en-IN" sz="2400" dirty="0">
              <a:latin typeface="Century Gothic" pitchFamily="34" charset="0"/>
            </a:endParaRPr>
          </a:p>
          <a:p>
            <a:r>
              <a:rPr lang="en-IN" sz="2400" dirty="0">
                <a:latin typeface="Century Gothic" pitchFamily="34" charset="0"/>
              </a:rPr>
              <a:t>Traditional knowledge (TK) is knowledge, know-how, skills and practices that are developed, sustained and passed on from generation to generation within a community, often forming part of its cultural or spiritual identity.</a:t>
            </a:r>
            <a:endParaRPr lang="en-IN" sz="2200" dirty="0">
              <a:latin typeface="Century Gothic" pitchFamily="34" charset="0"/>
            </a:endParaRPr>
          </a:p>
        </p:txBody>
      </p:sp>
      <p:pic>
        <p:nvPicPr>
          <p:cNvPr id="10"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11" name="Rectangle 10"/>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9" name="Rectangle 8"/>
          <p:cNvSpPr/>
          <p:nvPr/>
        </p:nvSpPr>
        <p:spPr>
          <a:xfrm>
            <a:off x="785786" y="4214818"/>
            <a:ext cx="7072362" cy="646331"/>
          </a:xfrm>
          <a:prstGeom prst="rect">
            <a:avLst/>
          </a:prstGeom>
        </p:spPr>
        <p:txBody>
          <a:bodyPr wrap="square">
            <a:spAutoFit/>
          </a:bodyPr>
          <a:lstStyle/>
          <a:p>
            <a:r>
              <a:rPr lang="en-IN" dirty="0">
                <a:hlinkClick r:id="rId5"/>
              </a:rPr>
              <a:t>https://www.youtube.com/watch?v=14YInJGNwZc</a:t>
            </a:r>
            <a:endParaRPr lang="en-IN" dirty="0"/>
          </a:p>
          <a:p>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Unique Agricultural Practices</a:t>
            </a:r>
          </a:p>
          <a:p>
            <a:pPr algn="ctr"/>
            <a:r>
              <a:rPr lang="en-IN" sz="2200" dirty="0">
                <a:latin typeface="Century Gothic" pitchFamily="34" charset="0"/>
              </a:rPr>
              <a:t>Terrace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pic>
        <p:nvPicPr>
          <p:cNvPr id="95234" name="Picture 2"/>
          <p:cNvPicPr>
            <a:picLocks noChangeAspect="1" noChangeArrowheads="1"/>
          </p:cNvPicPr>
          <p:nvPr/>
        </p:nvPicPr>
        <p:blipFill>
          <a:blip r:embed="rId4"/>
          <a:srcRect l="17569" t="13672" r="19839" b="12109"/>
          <a:stretch>
            <a:fillRect/>
          </a:stretch>
        </p:blipFill>
        <p:spPr bwMode="auto">
          <a:xfrm>
            <a:off x="0" y="1214422"/>
            <a:ext cx="9144000" cy="5643578"/>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2000240"/>
            <a:ext cx="8215370" cy="3539430"/>
          </a:xfrm>
          <a:prstGeom prst="rect">
            <a:avLst/>
          </a:prstGeom>
        </p:spPr>
        <p:txBody>
          <a:bodyPr wrap="square">
            <a:spAutoFit/>
          </a:bodyPr>
          <a:lstStyle/>
          <a:p>
            <a:r>
              <a:rPr lang="en-IN" sz="3200" dirty="0">
                <a:latin typeface="Century Gothic" pitchFamily="34" charset="0"/>
              </a:rPr>
              <a:t>The term </a:t>
            </a:r>
            <a:r>
              <a:rPr lang="en-IN" sz="3200" b="1" dirty="0">
                <a:latin typeface="Century Gothic" pitchFamily="34" charset="0"/>
              </a:rPr>
              <a:t>cropping system</a:t>
            </a:r>
            <a:r>
              <a:rPr lang="en-IN" sz="3200" dirty="0">
                <a:latin typeface="Century Gothic" pitchFamily="34" charset="0"/>
              </a:rPr>
              <a:t> refers to the crops, </a:t>
            </a:r>
            <a:r>
              <a:rPr lang="en-IN" sz="3200" b="1" dirty="0">
                <a:latin typeface="Century Gothic" pitchFamily="34" charset="0"/>
              </a:rPr>
              <a:t>crop</a:t>
            </a:r>
            <a:r>
              <a:rPr lang="en-IN" sz="3200" dirty="0">
                <a:latin typeface="Century Gothic" pitchFamily="34" charset="0"/>
              </a:rPr>
              <a:t> sequences and management techniques used on a particular agricultural field over a period of years. It includes all spatial and temporal aspects of managing an agricultural </a:t>
            </a:r>
            <a:r>
              <a:rPr lang="en-IN" sz="3200" b="1" dirty="0">
                <a:latin typeface="Century Gothic" pitchFamily="34" charset="0"/>
              </a:rPr>
              <a:t>system</a:t>
            </a:r>
            <a:r>
              <a:rPr lang="en-IN" sz="3200" dirty="0">
                <a:latin typeface="Century Gothic" pitchFamily="34" charset="0"/>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3139321"/>
          </a:xfrm>
          <a:prstGeom prst="rect">
            <a:avLst/>
          </a:prstGeom>
        </p:spPr>
        <p:txBody>
          <a:bodyPr wrap="square">
            <a:spAutoFit/>
          </a:bodyPr>
          <a:lstStyle/>
          <a:p>
            <a:br>
              <a:rPr lang="en-IN" b="1" dirty="0">
                <a:latin typeface="Century Gothic" pitchFamily="34" charset="0"/>
              </a:rPr>
            </a:br>
            <a:r>
              <a:rPr lang="en-IN" b="1" dirty="0" err="1">
                <a:latin typeface="Century Gothic" pitchFamily="34" charset="0"/>
              </a:rPr>
              <a:t>Monocropping</a:t>
            </a:r>
            <a:r>
              <a:rPr lang="en-IN" b="1" dirty="0">
                <a:latin typeface="Century Gothic" pitchFamily="34" charset="0"/>
              </a:rPr>
              <a:t>:</a:t>
            </a:r>
            <a:r>
              <a:rPr lang="en-IN" dirty="0">
                <a:latin typeface="Century Gothic" pitchFamily="34" charset="0"/>
              </a:rPr>
              <a:t> Example Planting Wheat year after year in the same field. </a:t>
            </a:r>
            <a:r>
              <a:rPr lang="en-IN" dirty="0" err="1">
                <a:latin typeface="Century Gothic" pitchFamily="34" charset="0"/>
              </a:rPr>
              <a:t>Monocropping</a:t>
            </a:r>
            <a:r>
              <a:rPr lang="en-IN" dirty="0">
                <a:latin typeface="Century Gothic" pitchFamily="34" charset="0"/>
              </a:rPr>
              <a:t> is when the field is used to grow only one crop season after season.</a:t>
            </a:r>
          </a:p>
          <a:p>
            <a:r>
              <a:rPr lang="en-IN" dirty="0">
                <a:latin typeface="Century Gothic" pitchFamily="34" charset="0"/>
              </a:rPr>
              <a:t>Disadvantages: it is difficult to maintain cover on the soil; it encourages pests, diseases and weeds; and it can reduce the soil fertility and damage the soil structure.</a:t>
            </a:r>
          </a:p>
          <a:p>
            <a:endParaRPr lang="en-IN" dirty="0">
              <a:latin typeface="Century Gothic" pitchFamily="34" charset="0"/>
            </a:endParaRPr>
          </a:p>
          <a:p>
            <a:endParaRPr lang="en-IN" dirty="0">
              <a:latin typeface="Century Gothic" pitchFamily="34" charset="0"/>
            </a:endParaRPr>
          </a:p>
          <a:p>
            <a:endParaRPr lang="en-IN" dirty="0">
              <a:latin typeface="Century Gothic" pitchFamily="34" charset="0"/>
            </a:endParaRPr>
          </a:p>
          <a:p>
            <a:endParaRPr lang="en-IN" dirty="0">
              <a:latin typeface="Century Gothic"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br>
              <a:rPr lang="en-IN" b="1" dirty="0">
                <a:latin typeface="Century Gothic" pitchFamily="34" charset="0"/>
              </a:rPr>
            </a:br>
            <a:endParaRPr lang="en-IN" dirty="0">
              <a:latin typeface="Century Gothic" pitchFamily="34" charset="0"/>
            </a:endParaRPr>
          </a:p>
          <a:p>
            <a:r>
              <a:rPr lang="en-IN" b="1" dirty="0">
                <a:latin typeface="Century Gothic" pitchFamily="34" charset="0"/>
              </a:rPr>
              <a:t>Crop Rotation:</a:t>
            </a:r>
            <a:r>
              <a:rPr lang="en-IN" dirty="0">
                <a:latin typeface="Century Gothic" pitchFamily="34" charset="0"/>
              </a:rPr>
              <a:t> Example Planting maize one year, and beans the next. Crop Rotation means changing the type of crops grown in the field each season or each year (or changing from crops to fallow).</a:t>
            </a:r>
          </a:p>
          <a:p>
            <a:r>
              <a:rPr lang="en-IN" dirty="0">
                <a:latin typeface="Century Gothic" pitchFamily="34" charset="0"/>
              </a:rPr>
              <a:t>Crop rotation is a key principle of agriculture conservation because it improves the soil structure and fertility, and because it helps control weeds, pests and diseases.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2585323"/>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Sequential Cropping: </a:t>
            </a:r>
            <a:r>
              <a:rPr lang="en-IN" dirty="0">
                <a:latin typeface="Century Gothic" pitchFamily="34" charset="0"/>
              </a:rPr>
              <a:t>Example- Planting maize in the long rains, then beans during the short rains. Sequential Cropping involves growing two crops in the same field, one after the other in the same year.</a:t>
            </a:r>
          </a:p>
          <a:p>
            <a:r>
              <a:rPr lang="en-IN" dirty="0">
                <a:latin typeface="Century Gothic" pitchFamily="34" charset="0"/>
              </a:rPr>
              <a:t>In some places, the rainy season is long enough to grow two crops: either two main crops, or one main crop followed by a cover crop.</a:t>
            </a:r>
          </a:p>
          <a:p>
            <a:r>
              <a:rPr lang="en-IN" dirty="0">
                <a:latin typeface="Century Gothic" pitchFamily="34" charset="0"/>
              </a:rPr>
              <a:t>Growing Crops two crops may also be possible if there are two rainy seasons, or if there is enough moisture left in the soil to grow a second crop.</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1200329"/>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Intercropping: </a:t>
            </a:r>
            <a:r>
              <a:rPr lang="en-IN" dirty="0">
                <a:latin typeface="Century Gothic" pitchFamily="34" charset="0"/>
              </a:rPr>
              <a:t>Examples- Planting alternating rows of maize and beans, or growing a cover crop in between the cereal rows. Intercropping means growing two or more crops in the same field at the same time.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Mixed Intercropping:</a:t>
            </a:r>
            <a:r>
              <a:rPr lang="en-IN" dirty="0">
                <a:latin typeface="Century Gothic" pitchFamily="34" charset="0"/>
              </a:rPr>
              <a:t> Distribution of the seeds of both the crops, or dibbling the seeds without any row arrangement. This process is called mixed intercropping. It is easy to do but makes weeding, fertilization and harvesting difficult. Individual plants may compete with each other because they are too close together.</a:t>
            </a:r>
          </a:p>
          <a:p>
            <a:r>
              <a:rPr lang="en-IN" dirty="0">
                <a:latin typeface="Century Gothic" pitchFamily="34" charset="0"/>
              </a:rPr>
              <a:t>Planting the main crop in rows and then spreading the seeds of the intercrop (such as a cover crop).</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1200329"/>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Row Intercropping: </a:t>
            </a:r>
            <a:r>
              <a:rPr lang="en-IN" dirty="0">
                <a:latin typeface="Century Gothic" pitchFamily="34" charset="0"/>
              </a:rPr>
              <a:t>Planting both the main crop and the intercrop in rows. This is called row intercropping. The rows make weeding and harvesting easier than with mixed intercropping.</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3970318"/>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Stir Cropping:</a:t>
            </a:r>
            <a:r>
              <a:rPr lang="en-IN" dirty="0">
                <a:latin typeface="Century Gothic" pitchFamily="34" charset="0"/>
              </a:rPr>
              <a:t> Example Planting alternating strips of maize, soybean and finger millet. Stir Cropping involves planting broad strips of several crops in the field. Each strip is 3–9 m wide. On slopes, the strips can be laid out along the contour to prevent erosion. The next year, the farmer can rotate crops by planting each strip with a different crop.</a:t>
            </a:r>
          </a:p>
          <a:p>
            <a:r>
              <a:rPr lang="en-IN" b="1" dirty="0">
                <a:latin typeface="Century Gothic" pitchFamily="34" charset="0"/>
              </a:rPr>
              <a:t>Advantages:</a:t>
            </a:r>
            <a:endParaRPr lang="en-IN" dirty="0">
              <a:latin typeface="Century Gothic" pitchFamily="34" charset="0"/>
            </a:endParaRPr>
          </a:p>
          <a:p>
            <a:r>
              <a:rPr lang="en-IN" dirty="0">
                <a:latin typeface="Century Gothic" pitchFamily="34" charset="0"/>
              </a:rPr>
              <a:t>It produces a variety of crops, the legume improves the soil fertility, and rotation helps reduce pest and weed problems.</a:t>
            </a:r>
          </a:p>
          <a:p>
            <a:r>
              <a:rPr lang="en-IN" dirty="0">
                <a:latin typeface="Century Gothic" pitchFamily="34" charset="0"/>
              </a:rPr>
              <a:t>The residues from one strip can be used as soil cover for neighbouring strips.</a:t>
            </a:r>
          </a:p>
          <a:p>
            <a:r>
              <a:rPr lang="en-IN" dirty="0">
                <a:latin typeface="Century Gothic" pitchFamily="34" charset="0"/>
              </a:rPr>
              <a:t>At the same time, strip cropping avoids some of the disadvantages of intercropping: managing the single crop within the strip is easy, and competition between the crops is reduced.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br>
              <a:rPr lang="en-IN" b="1" dirty="0">
                <a:latin typeface="Century Gothic" pitchFamily="34" charset="0"/>
              </a:rPr>
            </a:br>
            <a:r>
              <a:rPr lang="en-IN" b="1" dirty="0">
                <a:latin typeface="Century Gothic" pitchFamily="34" charset="0"/>
              </a:rPr>
              <a:t>Relay Cropping: </a:t>
            </a:r>
            <a:r>
              <a:rPr lang="en-IN" dirty="0">
                <a:latin typeface="Century Gothic" pitchFamily="34" charset="0"/>
              </a:rPr>
              <a:t>Example- Planting maize, then sowing beans between the maize rows four weeks later.</a:t>
            </a:r>
          </a:p>
          <a:p>
            <a:r>
              <a:rPr lang="en-IN" dirty="0">
                <a:latin typeface="Century Gothic" pitchFamily="34" charset="0"/>
              </a:rPr>
              <a:t>Relay Cropping the process of growing one crop, then planting another crop (usually a cover crop) in the same field before harvesting the first. This helps avoid competition between the main crop and the intercrop. It also uses the field for a longer time, since the cover crop usually continues to grow after the main crop is harvested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rintable Border Designs | Vine drawing, Clip art borders, Page  borders design"/>
          <p:cNvPicPr>
            <a:picLocks noChangeAspect="1" noChangeArrowheads="1"/>
          </p:cNvPicPr>
          <p:nvPr/>
        </p:nvPicPr>
        <p:blipFill>
          <a:blip r:embed="rId2"/>
          <a:srcRect/>
          <a:stretch>
            <a:fillRect/>
          </a:stretch>
        </p:blipFill>
        <p:spPr bwMode="auto">
          <a:xfrm rot="5400000">
            <a:off x="6147106" y="3851605"/>
            <a:ext cx="3000394" cy="3012443"/>
          </a:xfrm>
          <a:prstGeom prst="rect">
            <a:avLst/>
          </a:prstGeom>
          <a:noFill/>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5324535"/>
          </a:xfrm>
          <a:prstGeom prst="rect">
            <a:avLst/>
          </a:prstGeom>
        </p:spPr>
        <p:txBody>
          <a:bodyPr wrap="square">
            <a:spAutoFit/>
          </a:bodyPr>
          <a:lstStyle/>
          <a:p>
            <a:pPr algn="r"/>
            <a:r>
              <a:rPr lang="en-IN" sz="2400" b="1" dirty="0">
                <a:latin typeface="Century Gothic" pitchFamily="34" charset="0"/>
              </a:rPr>
              <a:t>                  Course Syllabus</a:t>
            </a:r>
          </a:p>
          <a:p>
            <a:pPr algn="r"/>
            <a:endParaRPr lang="en-IN" sz="2400" b="1" dirty="0">
              <a:latin typeface="Century Gothic" pitchFamily="34" charset="0"/>
            </a:endParaRPr>
          </a:p>
          <a:p>
            <a:pPr algn="ctr"/>
            <a:r>
              <a:rPr lang="en-IN" sz="2400" b="1" dirty="0">
                <a:latin typeface="Century Gothic" pitchFamily="34" charset="0"/>
              </a:rPr>
              <a:t>        Introduction to traditional knowledge – 5 hrs</a:t>
            </a:r>
            <a:endParaRPr lang="en-IN" sz="2400" dirty="0">
              <a:latin typeface="Century Gothic" pitchFamily="34" charset="0"/>
            </a:endParaRPr>
          </a:p>
          <a:p>
            <a:endParaRPr lang="en-IN" sz="2400" dirty="0">
              <a:latin typeface="Century Gothic" pitchFamily="34" charset="0"/>
            </a:endParaRPr>
          </a:p>
          <a:p>
            <a:pPr>
              <a:buFont typeface="Arial" pitchFamily="34" charset="0"/>
              <a:buChar char="•"/>
            </a:pPr>
            <a:r>
              <a:rPr lang="en-IN" sz="2400" dirty="0">
                <a:latin typeface="Century Gothic" pitchFamily="34" charset="0"/>
              </a:rPr>
              <a:t>  </a:t>
            </a:r>
            <a:r>
              <a:rPr lang="en-IN" sz="2200" dirty="0">
                <a:latin typeface="Century Gothic" pitchFamily="34" charset="0"/>
              </a:rPr>
              <a:t>Define traditional knowledge, nature and characteristics, scope and importance, </a:t>
            </a:r>
          </a:p>
          <a:p>
            <a:pPr>
              <a:buFont typeface="Arial" pitchFamily="34" charset="0"/>
              <a:buChar char="•"/>
            </a:pPr>
            <a:r>
              <a:rPr lang="en-IN" sz="2200" dirty="0">
                <a:latin typeface="Century Gothic" pitchFamily="34" charset="0"/>
              </a:rPr>
              <a:t> kinds of traditional knowledge, </a:t>
            </a:r>
          </a:p>
          <a:p>
            <a:pPr>
              <a:buFont typeface="Arial" pitchFamily="34" charset="0"/>
              <a:buChar char="•"/>
            </a:pPr>
            <a:r>
              <a:rPr lang="en-IN" sz="2200" dirty="0">
                <a:latin typeface="Century Gothic" pitchFamily="34" charset="0"/>
              </a:rPr>
              <a:t> the physical and social contexts in which traditional knowledge develop, </a:t>
            </a:r>
          </a:p>
          <a:p>
            <a:pPr>
              <a:buFont typeface="Arial" pitchFamily="34" charset="0"/>
              <a:buChar char="•"/>
            </a:pPr>
            <a:r>
              <a:rPr lang="en-IN" sz="2200" dirty="0">
                <a:latin typeface="Century Gothic" pitchFamily="34" charset="0"/>
              </a:rPr>
              <a:t> the historical impact of social change on traditional knowledge systems.</a:t>
            </a:r>
          </a:p>
          <a:p>
            <a:pPr>
              <a:buFont typeface="Arial" pitchFamily="34" charset="0"/>
              <a:buChar char="•"/>
            </a:pPr>
            <a:r>
              <a:rPr lang="en-IN" sz="2200" dirty="0">
                <a:latin typeface="Century Gothic" pitchFamily="34" charset="0"/>
              </a:rPr>
              <a:t> Indigenous Knowledge (IK), characteristics,</a:t>
            </a:r>
          </a:p>
          <a:p>
            <a:pPr>
              <a:buFont typeface="Arial" pitchFamily="34" charset="0"/>
              <a:buChar char="•"/>
            </a:pPr>
            <a:r>
              <a:rPr lang="en-IN" sz="2200" dirty="0">
                <a:latin typeface="Century Gothic" pitchFamily="34" charset="0"/>
              </a:rPr>
              <a:t> traditional knowledge vis-à-vis indigenous knowledge,</a:t>
            </a:r>
          </a:p>
          <a:p>
            <a:pPr>
              <a:buFont typeface="Arial" pitchFamily="34" charset="0"/>
              <a:buChar char="•"/>
            </a:pPr>
            <a:r>
              <a:rPr lang="en-IN" sz="2200" dirty="0">
                <a:latin typeface="Century Gothic" pitchFamily="34" charset="0"/>
              </a:rPr>
              <a:t> traditional knowledge Vs western knowledge</a:t>
            </a:r>
          </a:p>
          <a:p>
            <a:pPr>
              <a:buFont typeface="Arial" pitchFamily="34" charset="0"/>
              <a:buChar char="•"/>
            </a:pPr>
            <a:r>
              <a:rPr lang="en-IN" sz="2200" dirty="0">
                <a:latin typeface="Century Gothic" pitchFamily="34" charset="0"/>
              </a:rPr>
              <a:t> traditional knowledge vis-à-vis formal knowledge </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a:latin typeface="Century Gothic" pitchFamily="34" charset="0"/>
              </a:rPr>
              <a:t>Essence of Indian Traditional Knowledge </a:t>
            </a: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a:latin typeface="Century Gothic" pitchFamily="34" charset="0"/>
              </a:rPr>
              <a:t>   Traditional knowledge in different sectors</a:t>
            </a:r>
          </a:p>
          <a:p>
            <a:pPr algn="ctr"/>
            <a:r>
              <a:rPr lang="en-IN" sz="2200" dirty="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a:t>2020 . All rights reserved. For internal client use only.</a:t>
            </a:r>
            <a:endParaRPr lang="en-US" sz="1200" dirty="0"/>
          </a:p>
        </p:txBody>
      </p:sp>
      <p:sp>
        <p:nvSpPr>
          <p:cNvPr id="10" name="Rectangle 9"/>
          <p:cNvSpPr/>
          <p:nvPr/>
        </p:nvSpPr>
        <p:spPr>
          <a:xfrm>
            <a:off x="428596" y="1000108"/>
            <a:ext cx="8215370" cy="15881271"/>
          </a:xfrm>
          <a:prstGeom prst="rect">
            <a:avLst/>
          </a:prstGeom>
        </p:spPr>
        <p:txBody>
          <a:bodyPr wrap="square">
            <a:spAutoFit/>
          </a:bodyPr>
          <a:lstStyle/>
          <a:p>
            <a:br>
              <a:rPr lang="en-IN" b="1" dirty="0">
                <a:latin typeface="Century Gothic" pitchFamily="34" charset="0"/>
              </a:rPr>
            </a:br>
            <a:r>
              <a:rPr lang="en-IN" b="1" dirty="0" err="1">
                <a:latin typeface="Century Gothic" pitchFamily="34" charset="0"/>
              </a:rPr>
              <a:t>Monocropping</a:t>
            </a:r>
            <a:r>
              <a:rPr lang="en-IN" b="1" dirty="0">
                <a:latin typeface="Century Gothic" pitchFamily="34" charset="0"/>
              </a:rPr>
              <a:t>:</a:t>
            </a:r>
            <a:r>
              <a:rPr lang="en-IN" dirty="0">
                <a:latin typeface="Century Gothic" pitchFamily="34" charset="0"/>
              </a:rPr>
              <a:t> Example Planting Wheat year after year in the same field. </a:t>
            </a:r>
            <a:r>
              <a:rPr lang="en-IN" dirty="0" err="1">
                <a:latin typeface="Century Gothic" pitchFamily="34" charset="0"/>
              </a:rPr>
              <a:t>Monocropping</a:t>
            </a:r>
            <a:r>
              <a:rPr lang="en-IN" dirty="0">
                <a:latin typeface="Century Gothic" pitchFamily="34" charset="0"/>
              </a:rPr>
              <a:t> is when the field is used to grow only one crop season after season.</a:t>
            </a:r>
          </a:p>
          <a:p>
            <a:r>
              <a:rPr lang="en-IN" dirty="0">
                <a:latin typeface="Century Gothic" pitchFamily="34" charset="0"/>
              </a:rPr>
              <a:t>Disadvantages: it is difficult to maintain cover on the soil; it encourages pests, diseases and weeds; and it can reduce the soil fertility and damage the soil structure.</a:t>
            </a:r>
          </a:p>
          <a:p>
            <a:endParaRPr lang="en-IN" dirty="0">
              <a:latin typeface="Century Gothic" pitchFamily="34" charset="0"/>
            </a:endParaRPr>
          </a:p>
          <a:p>
            <a:endParaRPr lang="en-IN" dirty="0">
              <a:latin typeface="Century Gothic" pitchFamily="34" charset="0"/>
            </a:endParaRPr>
          </a:p>
          <a:p>
            <a:endParaRPr lang="en-IN" dirty="0">
              <a:latin typeface="Century Gothic" pitchFamily="34" charset="0"/>
            </a:endParaRPr>
          </a:p>
          <a:p>
            <a:r>
              <a:rPr lang="en-IN" b="1" dirty="0">
                <a:latin typeface="Century Gothic" pitchFamily="34" charset="0"/>
              </a:rPr>
              <a:t>Crop Rotation:</a:t>
            </a:r>
            <a:r>
              <a:rPr lang="en-IN" dirty="0">
                <a:latin typeface="Century Gothic" pitchFamily="34" charset="0"/>
              </a:rPr>
              <a:t> Example Planting maize one year, and beans the next. Crop Rotation means changing the type of crops grown in the field each season or each year (or changing from crops to fallow).</a:t>
            </a:r>
          </a:p>
          <a:p>
            <a:r>
              <a:rPr lang="en-IN" dirty="0">
                <a:latin typeface="Century Gothic" pitchFamily="34" charset="0"/>
              </a:rPr>
              <a:t>Crop rotation is a key principle of agriculture conservation because it improves the soil structure and fertility, and because it helps control weeds, pests and diseases.</a:t>
            </a:r>
          </a:p>
          <a:p>
            <a:r>
              <a:rPr lang="en-IN" b="1" dirty="0">
                <a:latin typeface="Century Gothic" pitchFamily="34" charset="0"/>
              </a:rPr>
              <a:t>Sequential Cropping: </a:t>
            </a:r>
            <a:r>
              <a:rPr lang="en-IN" dirty="0">
                <a:latin typeface="Century Gothic" pitchFamily="34" charset="0"/>
              </a:rPr>
              <a:t>Example- Planting maize in the long rains, then beans during the short rains. Sequential Cropping involves growing two crops in the same field, one after the other in the same year.</a:t>
            </a:r>
          </a:p>
          <a:p>
            <a:r>
              <a:rPr lang="en-IN" dirty="0">
                <a:latin typeface="Century Gothic" pitchFamily="34" charset="0"/>
              </a:rPr>
              <a:t>In some places, the rainy season is long enough to grow two crops: either two main crops, or one main crop followed by a cover crop.</a:t>
            </a:r>
          </a:p>
          <a:p>
            <a:r>
              <a:rPr lang="en-IN" dirty="0">
                <a:latin typeface="Century Gothic" pitchFamily="34" charset="0"/>
              </a:rPr>
              <a:t>Growing Crops two crops may also be possible if there are two rainy seasons, or if there is enough moisture left in the soil to grow a second crop.</a:t>
            </a:r>
          </a:p>
          <a:p>
            <a:r>
              <a:rPr lang="en-IN" b="1" dirty="0">
                <a:latin typeface="Century Gothic" pitchFamily="34" charset="0"/>
              </a:rPr>
              <a:t>Intercropping: </a:t>
            </a:r>
            <a:r>
              <a:rPr lang="en-IN" dirty="0">
                <a:latin typeface="Century Gothic" pitchFamily="34" charset="0"/>
              </a:rPr>
              <a:t>Examples- Planting alternating rows of maize and beans, or growing a cover crop in between the cereal rows. Intercropping means growing two or more crops in the same field at the same time.</a:t>
            </a:r>
          </a:p>
          <a:p>
            <a:r>
              <a:rPr lang="en-IN" b="1" dirty="0">
                <a:latin typeface="Century Gothic" pitchFamily="34" charset="0"/>
              </a:rPr>
              <a:t>Mixed Intercropping:</a:t>
            </a:r>
            <a:r>
              <a:rPr lang="en-IN" dirty="0">
                <a:latin typeface="Century Gothic" pitchFamily="34" charset="0"/>
              </a:rPr>
              <a:t> Distribution of the seeds of both the crops, or dibbling the seeds without any row arrangement. This process is called mixed intercropping. It is easy to do but makes weeding, fertilization and harvesting difficult. Individual plants may compete with each other because they are too close together.</a:t>
            </a:r>
          </a:p>
          <a:p>
            <a:r>
              <a:rPr lang="en-IN" dirty="0">
                <a:latin typeface="Century Gothic" pitchFamily="34" charset="0"/>
              </a:rPr>
              <a:t>Planting the main crop in rows and then spreading the seeds of the intercrop (such as a cover crop).</a:t>
            </a:r>
          </a:p>
          <a:p>
            <a:r>
              <a:rPr lang="en-IN" b="1" dirty="0">
                <a:latin typeface="Century Gothic" pitchFamily="34" charset="0"/>
              </a:rPr>
              <a:t>Row Intercropping: </a:t>
            </a:r>
            <a:r>
              <a:rPr lang="en-IN" dirty="0">
                <a:latin typeface="Century Gothic" pitchFamily="34" charset="0"/>
              </a:rPr>
              <a:t>Planting both the main crop and the intercrop in rows. This is called row intercropping. The rows make weeding and harvesting easier than with mixed intercropping.</a:t>
            </a:r>
          </a:p>
          <a:p>
            <a:r>
              <a:rPr lang="en-IN" b="1" dirty="0">
                <a:latin typeface="Century Gothic" pitchFamily="34" charset="0"/>
              </a:rPr>
              <a:t>Stir Cropping:</a:t>
            </a:r>
            <a:r>
              <a:rPr lang="en-IN" dirty="0">
                <a:latin typeface="Century Gothic" pitchFamily="34" charset="0"/>
              </a:rPr>
              <a:t> Example Planting alternating strips of maize, soybean and finger millet. Stir Cropping involves planting broad strips of several crops in the field. Each strip is 3–9 m wide. On slopes, the strips can be laid out along the contour to prevent erosion. The next year, the farmer can rotate crops by planting each strip with a different crop.</a:t>
            </a:r>
          </a:p>
          <a:p>
            <a:r>
              <a:rPr lang="en-IN" b="1" dirty="0">
                <a:latin typeface="Century Gothic" pitchFamily="34" charset="0"/>
              </a:rPr>
              <a:t>Advantages:</a:t>
            </a:r>
            <a:endParaRPr lang="en-IN" dirty="0">
              <a:latin typeface="Century Gothic" pitchFamily="34" charset="0"/>
            </a:endParaRPr>
          </a:p>
          <a:p>
            <a:r>
              <a:rPr lang="en-IN" dirty="0">
                <a:latin typeface="Century Gothic" pitchFamily="34" charset="0"/>
              </a:rPr>
              <a:t>It produces a variety of crops, the legume improves the soil fertility, and rotation helps reduce pest and weed problems.</a:t>
            </a:r>
          </a:p>
          <a:p>
            <a:r>
              <a:rPr lang="en-IN" dirty="0">
                <a:latin typeface="Century Gothic" pitchFamily="34" charset="0"/>
              </a:rPr>
              <a:t>The residues from one strip can be used as soil cover for neighbouring strips.</a:t>
            </a:r>
          </a:p>
          <a:p>
            <a:r>
              <a:rPr lang="en-IN" dirty="0">
                <a:latin typeface="Century Gothic" pitchFamily="34" charset="0"/>
              </a:rPr>
              <a:t>At the same time, strip cropping avoids some of the disadvantages of intercropping: managing the single crop within the strip is easy, and competition between the crops is reduced.</a:t>
            </a:r>
          </a:p>
          <a:p>
            <a:r>
              <a:rPr lang="en-IN" b="1" dirty="0">
                <a:latin typeface="Century Gothic" pitchFamily="34" charset="0"/>
              </a:rPr>
              <a:t>Relay Cropping: </a:t>
            </a:r>
            <a:r>
              <a:rPr lang="en-IN" dirty="0">
                <a:latin typeface="Century Gothic" pitchFamily="34" charset="0"/>
              </a:rPr>
              <a:t>Example- Planting maize, then sowing beans between the maize rows four weeks later.</a:t>
            </a:r>
          </a:p>
          <a:p>
            <a:r>
              <a:rPr lang="en-IN" dirty="0">
                <a:latin typeface="Century Gothic" pitchFamily="34" charset="0"/>
              </a:rPr>
              <a:t>Relay Cropping the process of growing one crop, then planting another crop (usually a cover crop) in the same field before harvesting the first. This helps avoid competition between the main crop and the intercrop. It also uses the field for a longer time, since the cover crop usually continues to grow after the main crop is harvested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0819B34069274BAE4C3F2D592309F5" ma:contentTypeVersion="8" ma:contentTypeDescription="Create a new document." ma:contentTypeScope="" ma:versionID="b57b661dc877ca7022fde901320b4982">
  <xsd:schema xmlns:xsd="http://www.w3.org/2001/XMLSchema" xmlns:xs="http://www.w3.org/2001/XMLSchema" xmlns:p="http://schemas.microsoft.com/office/2006/metadata/properties" xmlns:ns2="0fe8b6f7-013f-46e2-bbb4-3b04bd36085b" targetNamespace="http://schemas.microsoft.com/office/2006/metadata/properties" ma:root="true" ma:fieldsID="790842f702aad3c5548e095d3206d49c" ns2:_="">
    <xsd:import namespace="0fe8b6f7-013f-46e2-bbb4-3b04bd3608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8b6f7-013f-46e2-bbb4-3b04bd360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1930B3-96BB-4C84-8066-3BCC5F86516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B2A7FB-516C-4109-9808-DD906EA126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8b6f7-013f-46e2-bbb4-3b04bd3608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897D08-FE2A-42DC-8C0B-ED09EE26A1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5128</TotalTime>
  <Words>5910</Words>
  <Application>Microsoft Office PowerPoint</Application>
  <PresentationFormat>On-screen Show (4:3)</PresentationFormat>
  <Paragraphs>781</Paragraphs>
  <Slides>90</Slides>
  <Notes>1</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Admin</cp:lastModifiedBy>
  <cp:revision>184</cp:revision>
  <dcterms:created xsi:type="dcterms:W3CDTF">2020-11-27T10:29:57Z</dcterms:created>
  <dcterms:modified xsi:type="dcterms:W3CDTF">2021-02-13T03:02:14Z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0x010100050819B34069274BAE4C3F2D592309F5</vt:lpwstr>
  </property>
</Properties>
</file>